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8"/>
  </p:notesMasterIdLst>
  <p:sldIdLst>
    <p:sldId id="2147482250" r:id="rId6"/>
    <p:sldId id="281" r:id="rId7"/>
    <p:sldId id="265" r:id="rId8"/>
    <p:sldId id="2147474147" r:id="rId9"/>
    <p:sldId id="257" r:id="rId10"/>
    <p:sldId id="2147483644" r:id="rId11"/>
    <p:sldId id="2147483646" r:id="rId12"/>
    <p:sldId id="2147483647" r:id="rId13"/>
    <p:sldId id="2147483645" r:id="rId14"/>
    <p:sldId id="262" r:id="rId15"/>
    <p:sldId id="2147482285" r:id="rId16"/>
    <p:sldId id="2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01"/>
    <p:restoredTop sz="94695"/>
  </p:normalViewPr>
  <p:slideViewPr>
    <p:cSldViewPr snapToGrid="0">
      <p:cViewPr>
        <p:scale>
          <a:sx n="180" d="100"/>
          <a:sy n="180" d="100"/>
        </p:scale>
        <p:origin x="76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7546733741752178"/>
          <c:y val="5.7726891061877277E-2"/>
          <c:w val="0.52453266258247822"/>
          <c:h val="0.884546217876245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 Audience</c:v>
                </c:pt>
              </c:strCache>
            </c:strRef>
          </c:tx>
          <c:spPr>
            <a:solidFill>
              <a:schemeClr val="bg1">
                <a:alpha val="59865"/>
              </a:schemeClr>
            </a:solidFill>
            <a:ln w="127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alpha val="59865"/>
                </a:schemeClr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1C-7A4F-A6B1-D88E566A036D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1C-7A4F-A6B1-D88E566A036D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alpha val="60000"/>
                </a:schemeClr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01C-7A4F-A6B1-D88E566A036D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01C-7A4F-A6B1-D88E566A036D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01C-7A4F-A6B1-D88E566A03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Fortune</c:v>
                </c:pt>
                <c:pt idx="1">
                  <c:v>The Economist</c:v>
                </c:pt>
                <c:pt idx="2">
                  <c:v>Golf</c:v>
                </c:pt>
                <c:pt idx="3">
                  <c:v>Bloomberg</c:v>
                </c:pt>
                <c:pt idx="4">
                  <c:v>Wash Post</c:v>
                </c:pt>
                <c:pt idx="5">
                  <c:v>WSJ</c:v>
                </c:pt>
                <c:pt idx="6">
                  <c:v>CNBC</c:v>
                </c:pt>
                <c:pt idx="7">
                  <c:v>NYT</c:v>
                </c:pt>
                <c:pt idx="8">
                  <c:v>NBCU Comcast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0.05</c:v>
                </c:pt>
                <c:pt idx="1">
                  <c:v>0.05</c:v>
                </c:pt>
                <c:pt idx="2">
                  <c:v>0.09</c:v>
                </c:pt>
                <c:pt idx="3">
                  <c:v>0.11</c:v>
                </c:pt>
                <c:pt idx="4">
                  <c:v>0.11</c:v>
                </c:pt>
                <c:pt idx="5">
                  <c:v>0.2</c:v>
                </c:pt>
                <c:pt idx="6">
                  <c:v>0.2</c:v>
                </c:pt>
                <c:pt idx="7">
                  <c:v>0.28000000000000003</c:v>
                </c:pt>
                <c:pt idx="8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01C-7A4F-A6B1-D88E566A03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121486784"/>
        <c:axId val="1121684448"/>
      </c:barChart>
      <c:catAx>
        <c:axId val="1121486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21684448"/>
        <c:crosses val="autoZero"/>
        <c:auto val="1"/>
        <c:lblAlgn val="ctr"/>
        <c:lblOffset val="100"/>
        <c:noMultiLvlLbl val="0"/>
      </c:catAx>
      <c:valAx>
        <c:axId val="11216844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2148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546733741752178"/>
          <c:y val="5.7726891061877277E-2"/>
          <c:w val="0.52453266258247822"/>
          <c:h val="0.884546217876245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 Audience</c:v>
                </c:pt>
              </c:strCache>
            </c:strRef>
          </c:tx>
          <c:spPr>
            <a:solidFill>
              <a:schemeClr val="bg1">
                <a:alpha val="60000"/>
              </a:schemeClr>
            </a:solidFill>
            <a:ln w="12700"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alpha val="60000"/>
                </a:schemeClr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E2-9342-B317-096FEF2D1ADB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E2-9342-B317-096FEF2D1ADB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6E2-9342-B317-096FEF2D1ADB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alpha val="60000"/>
                </a:schemeClr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6E2-9342-B317-096FEF2D1ADB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6E2-9342-B317-096FEF2D1A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The Economist</c:v>
                </c:pt>
                <c:pt idx="1">
                  <c:v>Fortune</c:v>
                </c:pt>
                <c:pt idx="2">
                  <c:v>Golf</c:v>
                </c:pt>
                <c:pt idx="3">
                  <c:v>Wash Post</c:v>
                </c:pt>
                <c:pt idx="4">
                  <c:v>Bloomberg</c:v>
                </c:pt>
                <c:pt idx="5">
                  <c:v>CNBC</c:v>
                </c:pt>
                <c:pt idx="6">
                  <c:v>WSJ</c:v>
                </c:pt>
                <c:pt idx="7">
                  <c:v>NYT</c:v>
                </c:pt>
                <c:pt idx="8">
                  <c:v>NBCU Comcast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7.0000000000000007E-2</c:v>
                </c:pt>
                <c:pt idx="1">
                  <c:v>7.0000000000000007E-2</c:v>
                </c:pt>
                <c:pt idx="2">
                  <c:v>0.1</c:v>
                </c:pt>
                <c:pt idx="3">
                  <c:v>0.13</c:v>
                </c:pt>
                <c:pt idx="4">
                  <c:v>0.15</c:v>
                </c:pt>
                <c:pt idx="5">
                  <c:v>0.22</c:v>
                </c:pt>
                <c:pt idx="6">
                  <c:v>0.22</c:v>
                </c:pt>
                <c:pt idx="7">
                  <c:v>0.3</c:v>
                </c:pt>
                <c:pt idx="8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6E2-9342-B317-096FEF2D1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121486784"/>
        <c:axId val="1121684448"/>
      </c:barChart>
      <c:catAx>
        <c:axId val="1121486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21684448"/>
        <c:crosses val="autoZero"/>
        <c:auto val="1"/>
        <c:lblAlgn val="ctr"/>
        <c:lblOffset val="100"/>
        <c:noMultiLvlLbl val="0"/>
      </c:catAx>
      <c:valAx>
        <c:axId val="11216844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2148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113B9-6B7D-164C-BCAD-BD299F3ED8C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9022B-A4EE-B34C-9A0A-3B1ED4E77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7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5CC80-B09E-499F-A092-7927864777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49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136C2-BC9D-D710-3724-AF2E20C18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9A950C-2173-1E2C-50D3-B01D38B06C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C6026C-67E7-FDDE-5B14-A415DC09A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0B169-ADE9-B519-B1C5-C713437DB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5C8C5-AAA4-408F-A917-AABF7D346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00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B1DBE-A247-818B-4E4C-8575F1C8D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149AB0-1122-8EE2-D154-8F75834A6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632795-5DE0-F203-25F6-69AF78FC4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Client: CDW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CEEB8-6733-8B43-17F3-923432927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18A38-A06A-4105-9E8D-98E7CEDB9E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57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5E090-F50B-5D1C-3581-41B359150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97A090-1821-33B6-809B-9F2145206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E1AD3C-295B-939A-77A0-CE7295D554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CF725-3085-C07D-EDEF-39339A8B5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5CC80-B09E-499F-A092-7927864777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28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5C8C5-AAA4-408F-A917-AABF7D346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6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C3345-6066-0909-FCBC-81D2653A4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852C2-8362-0C68-399D-C4D9630DD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DA7B9-DBB3-7F1E-7603-0530AB3A9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often see or hear the title “business decision makers” and think of CEOs, CMOs, CFOs, etc. but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decision makers no longer consist of just your traditional C-suite execs. Today, this ever-changing group of stakeholders can include many types of employees, coming together to make key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of this, it is important for marketers to factor that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was traditionally a singular perceived target is now more of a matrix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create tailored solutions accordingly.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E68D1-4B86-4C90-D975-362CEE2EF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C637E-F4E8-4475-85FB-FE4489FAC4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696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3AD0B-9BAD-3541-856E-B6DC9FE892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725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3E415-A115-E5AB-AAFD-8396D0F7A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892C76-7F89-2DD8-39B1-29DFF3EC1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F6274A-8F85-2F7A-D054-A4CCFB407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96A70-FC25-27AA-3743-5FCF5F068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5C8C5-AAA4-408F-A917-AABF7D346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54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B3E3F-986E-D330-7799-AE93C73AB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A250A7-BA55-20CA-47BB-48EC55EBB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BAB59A-22A2-DC20-24A6-1AF0142FC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Source: Based on NBCU’s in-house audience insights using 1P and 3P; date range: 2Q24; base: HH</a:t>
            </a:r>
            <a:endParaRPr lang="en-US" sz="10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8A952-0C7F-3FC8-78E8-D087613F2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B6031-5BB1-2649-B596-A2F373634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32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7F6DD-B1EC-62F6-A417-E49908A8F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BC187A-8C53-C681-365D-B2F00E25C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7671A-0A10-FD80-124B-03E8E8B02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wanted to look at how Comcast/NBCU stacks up against some of the outlets perceived as traditional B2B powerhouses – ‘Apples to Apples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.’ Using the GFK Custom Cable Study, which looks at total cross-platform brand footprints, and keeping that $10K+ Quality BDM qualifier, we see that the properties of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Comcast/NBCU far outpace the reach of traditional B2B partners like the New York Times and the Wall Street Journal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While that may not come as a surprise considering our Platform’s massive reach, as we layer in higher levels of spend – $100K, $500K, $1M and up to the highest levels of the C-Suite, NBCU’s advantage only grows.  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of importance here, and making NBCU stand out from other Media Conglomerates as well as the Facebooks and Googles of the world,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one of those traditional B2B facing brands in CNBC, which holds its own – on its own – within this competitive set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Another brand in our portfolio –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Golf Channel – has a powerful individual reach story as well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Combining CNBC + Golf together, we reach 29% of those quality $10K+ BDM’s, greater than the New York Times in total cross platform reach against those traditional B2B powerhouses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you add this all up…</a:t>
            </a:r>
          </a:p>
          <a:p>
            <a:endParaRPr lang="en-US"/>
          </a:p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83627-7C89-F07B-A28B-BA0C6D2B0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5C8C5-AAA4-408F-A917-AABF7D346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922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236E0-F0C0-CB95-05C5-143F26AE3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87B906-5500-5917-499C-AD7EB624E2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C0EA23-C43A-7649-475B-F668710BA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wanted to look at how Comcast/NBCU stacks up against some of the traditional B2B powerhouses – ‘Apples to Apples</a:t>
            </a:r>
            <a:r>
              <a:rPr lang="en-US" sz="12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.’ Using the GFK Custom Cable Study, which looks at total cross-platform brand footprints, and keeping that $10K+ Quality BDM qualifier, we see that the properties of </a:t>
            </a:r>
            <a:r>
              <a:rPr lang="en-US" sz="1200" b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Comcast/NBCU far outpace the reach of traditional B2B partners like the New York Times and the Wall Street Journal</a:t>
            </a:r>
            <a:r>
              <a:rPr lang="en-US" sz="12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While that may not come as a surprise considering our Platform’s massive reach, as we layer in higher levels of spend – $100, $500K, $1M and up to the highest levels of the C-Suite, NBCU’s advantage only grows.  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of importance here, and making NBCU stand out from other Media Conglomerates as well as the Facebooks and Googles of the world, </a:t>
            </a:r>
            <a:r>
              <a:rPr lang="en-US" sz="1200" b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have one of those traditional B2B facing brands in CNBC, which holds its own – on its own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</a:t>
            </a:r>
            <a:r>
              <a:rPr lang="en-US" sz="1200" b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within this competitive set</a:t>
            </a:r>
            <a:r>
              <a:rPr lang="en-US" sz="120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Combining CNBC + Golf together, we reach 32% of those quality C-Suite, greater than the New York Times in total cross platform reach against those traditional B2B powerhouses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endParaRPr lang="en-US"/>
          </a:p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1FB4A-2AE5-2277-E0DD-B75E357E3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5C8C5-AAA4-408F-A917-AABF7D346B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3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5D7D4-F5F8-3B27-9F84-4DB766A3E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6911D2-69B3-1618-EEAA-5619872D7B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189307-469B-6603-5E47-7542F84F8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50" dirty="0"/>
              <a:t>Source: Based on NBCU’s in-house audience insights using 1P and 3P data; pulled as of 3.14.25, 12 month lookback, base P18+, HMID, based on index of target audience vs. baseline.  *Note: Linear data is based on Vizio data at present time and not projected out to the larger NBCU Population--use for directional purposes only. Digital brands based on reach across display and video, base P18+, HMID.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C1627-59F2-A53F-E004-2BDF14F34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B6031-5BB1-2649-B596-A2F373634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20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08369-333D-AD98-5550-881C4A502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63338-D9E5-9B9D-743B-599F2CA1B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D8C2A-FA0F-8A8F-CBF9-3E213C9E1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5E87-DFE2-F44A-BB00-0120FDB608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14B7-9CE8-363B-2BD6-F1346E58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67CE3-7174-414B-7BF7-A07E4C40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F6C3-630B-5447-9418-8DDD53CEF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5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D50E-8381-53B4-4034-35944C2F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9A14F-ED15-C19A-2A43-F77062349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C4BAB-804B-C8DD-1322-307D99EB9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5E87-DFE2-F44A-BB00-0120FDB608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BF413-F3EC-403E-1AFA-E6E2829C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6A12F-5F2A-8D82-A034-345C8087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F6C3-630B-5447-9418-8DDD53CEF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9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2E35F2-EB19-96F8-83D1-CEACF36D1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683CD-390B-74BD-5281-9AFE64FDE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0D0C6-0945-EEBB-1AFD-5A0C9155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5E87-DFE2-F44A-BB00-0120FDB608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1042C-D426-127C-EEFA-2868E9A3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6BB6E-1AA4-107D-108A-FBD03D7C7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F6C3-630B-5447-9418-8DDD53CEF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95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Statement /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00" y="685800"/>
            <a:ext cx="5285300" cy="5486400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7000" spc="-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9F4C2C2-D810-4C4F-B43D-1CC8DBDFC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0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588BF99-4A88-F920-36BF-AF568E760A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43200"/>
            <a:ext cx="4572000" cy="1371600"/>
          </a:xfrm>
        </p:spPr>
        <p:txBody>
          <a:bodyPr bIns="182880" anchor="ctr" anchorCtr="0">
            <a:noAutofit/>
          </a:bodyPr>
          <a:lstStyle>
            <a:lvl1pPr>
              <a:lnSpc>
                <a:spcPct val="90000"/>
              </a:lnSpc>
              <a:defRPr sz="44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32FAB1-8055-8842-434B-B1696B477A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86000"/>
            <a:ext cx="4572000" cy="4572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lang="en-US" sz="1000" kern="1200" spc="300">
                <a:solidFill>
                  <a:schemeClr val="bg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4675F8-D36B-276A-92FB-F2C0089E4C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14800"/>
            <a:ext cx="4572000" cy="457200"/>
          </a:xfrm>
        </p:spPr>
        <p:txBody>
          <a:bodyPr/>
          <a:lstStyle>
            <a:lvl1pPr marL="0" indent="0">
              <a:buNone/>
              <a:defRPr sz="1500" spc="100" baseline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 marL="177800" indent="0">
              <a:buNone/>
              <a:defRPr sz="1800">
                <a:solidFill>
                  <a:schemeClr val="bg1"/>
                </a:solidFill>
              </a:defRPr>
            </a:lvl2pPr>
            <a:lvl3pPr marL="287338" indent="0">
              <a:buNone/>
              <a:defRPr sz="1800">
                <a:solidFill>
                  <a:schemeClr val="bg1"/>
                </a:solidFill>
              </a:defRPr>
            </a:lvl3pPr>
            <a:lvl4pPr marL="465137" indent="0">
              <a:buNone/>
              <a:defRPr sz="1800">
                <a:solidFill>
                  <a:schemeClr val="bg1"/>
                </a:solidFill>
              </a:defRPr>
            </a:lvl4pPr>
            <a:lvl5pPr marL="6350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3461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43200"/>
            <a:ext cx="4572000" cy="1371600"/>
          </a:xfrm>
        </p:spPr>
        <p:txBody>
          <a:bodyPr bIns="182880" anchor="ctr" anchorCtr="0">
            <a:noAutofit/>
          </a:bodyPr>
          <a:lstStyle>
            <a:lvl1pPr>
              <a:lnSpc>
                <a:spcPct val="90000"/>
              </a:lnSpc>
              <a:defRPr sz="440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32FAB1-8055-8842-434B-B1696B477A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86000"/>
            <a:ext cx="4572000" cy="4572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spc="300">
                <a:solidFill>
                  <a:schemeClr val="tx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</a:lstStyle>
          <a:p>
            <a:pPr marL="0" lvl="0" indent="0">
              <a:buNone/>
            </a:pPr>
            <a:r>
              <a:rPr lang="en-US"/>
              <a:t>MM/DD/YYYY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4675F8-D36B-276A-92FB-F2C0089E4C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14800"/>
            <a:ext cx="4572000" cy="457200"/>
          </a:xfrm>
        </p:spPr>
        <p:txBody>
          <a:bodyPr/>
          <a:lstStyle>
            <a:lvl1pPr marL="0" indent="0">
              <a:buNone/>
              <a:defRPr sz="1500" spc="100" baseline="0">
                <a:solidFill>
                  <a:schemeClr val="tx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 marL="177800" indent="0">
              <a:buNone/>
              <a:defRPr sz="1800">
                <a:solidFill>
                  <a:schemeClr val="bg1"/>
                </a:solidFill>
              </a:defRPr>
            </a:lvl2pPr>
            <a:lvl3pPr marL="287338" indent="0">
              <a:buNone/>
              <a:defRPr sz="1800">
                <a:solidFill>
                  <a:schemeClr val="bg1"/>
                </a:solidFill>
              </a:defRPr>
            </a:lvl3pPr>
            <a:lvl4pPr marL="465137" indent="0">
              <a:buNone/>
              <a:defRPr sz="1800">
                <a:solidFill>
                  <a:schemeClr val="bg1"/>
                </a:solidFill>
              </a:defRPr>
            </a:lvl4pPr>
            <a:lvl5pPr marL="6350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85220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3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43200"/>
            <a:ext cx="4572000" cy="1371600"/>
          </a:xfrm>
        </p:spPr>
        <p:txBody>
          <a:bodyPr bIns="182880" anchor="ctr" anchorCtr="0">
            <a:noAutofit/>
          </a:bodyPr>
          <a:lstStyle>
            <a:lvl1pPr>
              <a:lnSpc>
                <a:spcPct val="90000"/>
              </a:lnSpc>
              <a:defRPr sz="44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32FAB1-8055-8842-434B-B1696B477A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86000"/>
            <a:ext cx="4572000" cy="4572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00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</a:lstStyle>
          <a:p>
            <a:pPr marL="0" lvl="0" indent="0">
              <a:buNone/>
            </a:pPr>
            <a:r>
              <a:rPr lang="en-US"/>
              <a:t>MM/DD/YYYY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4675F8-D36B-276A-92FB-F2C0089E4C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14800"/>
            <a:ext cx="4572000" cy="457200"/>
          </a:xfrm>
        </p:spPr>
        <p:txBody>
          <a:bodyPr/>
          <a:lstStyle>
            <a:lvl1pPr marL="0" indent="0">
              <a:buNone/>
              <a:defRPr sz="1500" spc="100" baseline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 marL="177800" indent="0">
              <a:buNone/>
              <a:defRPr sz="1800">
                <a:solidFill>
                  <a:schemeClr val="bg1"/>
                </a:solidFill>
              </a:defRPr>
            </a:lvl2pPr>
            <a:lvl3pPr marL="287338" indent="0">
              <a:buNone/>
              <a:defRPr sz="1800">
                <a:solidFill>
                  <a:schemeClr val="bg1"/>
                </a:solidFill>
              </a:defRPr>
            </a:lvl3pPr>
            <a:lvl4pPr marL="465137" indent="0">
              <a:buNone/>
              <a:defRPr sz="1800">
                <a:solidFill>
                  <a:schemeClr val="bg1"/>
                </a:solidFill>
              </a:defRPr>
            </a:lvl4pPr>
            <a:lvl5pPr marL="6350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02815D1-FAC8-BF32-A3F7-4D1F6820FB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91200" y="685799"/>
            <a:ext cx="5486400" cy="5486400"/>
          </a:xfrm>
          <a:prstGeom prst="roundRect">
            <a:avLst>
              <a:gd name="adj" fmla="val 2670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4093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43200"/>
            <a:ext cx="4572000" cy="1371600"/>
          </a:xfrm>
        </p:spPr>
        <p:txBody>
          <a:bodyPr bIns="182880" anchor="ctr" anchorCtr="0">
            <a:noAutofit/>
          </a:bodyPr>
          <a:lstStyle>
            <a:lvl1pPr>
              <a:lnSpc>
                <a:spcPct val="90000"/>
              </a:lnSpc>
              <a:defRPr sz="440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32FAB1-8055-8842-434B-B1696B477A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86000"/>
            <a:ext cx="4572000" cy="457200"/>
          </a:xfrm>
        </p:spPr>
        <p:txBody>
          <a:bodyPr/>
          <a:lstStyle>
            <a:lvl1pPr marL="0" indent="0">
              <a:buNone/>
              <a:defRPr sz="1000" spc="300">
                <a:solidFill>
                  <a:schemeClr val="tx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4675F8-D36B-276A-92FB-F2C0089E4C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14800"/>
            <a:ext cx="4572000" cy="457200"/>
          </a:xfrm>
        </p:spPr>
        <p:txBody>
          <a:bodyPr/>
          <a:lstStyle>
            <a:lvl1pPr marL="0" indent="0">
              <a:buNone/>
              <a:defRPr sz="1400" spc="100" baseline="0">
                <a:solidFill>
                  <a:schemeClr val="tx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 marL="177800" indent="0">
              <a:buNone/>
              <a:defRPr sz="1800">
                <a:solidFill>
                  <a:schemeClr val="bg1"/>
                </a:solidFill>
              </a:defRPr>
            </a:lvl2pPr>
            <a:lvl3pPr marL="287338" indent="0">
              <a:buNone/>
              <a:defRPr sz="1800">
                <a:solidFill>
                  <a:schemeClr val="bg1"/>
                </a:solidFill>
              </a:defRPr>
            </a:lvl3pPr>
            <a:lvl4pPr marL="465137" indent="0">
              <a:buNone/>
              <a:defRPr sz="1800">
                <a:solidFill>
                  <a:schemeClr val="bg1"/>
                </a:solidFill>
              </a:defRPr>
            </a:lvl4pPr>
            <a:lvl5pPr marL="6350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6DF217-F17D-3DD6-7CB1-2CE73416C0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4600" y="0"/>
            <a:ext cx="5867400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12031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4400"/>
            <a:ext cx="4114800" cy="666427"/>
          </a:xfrm>
        </p:spPr>
        <p:txBody>
          <a:bodyPr/>
          <a:lstStyle>
            <a:lvl1pPr>
              <a:defRPr sz="4400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Section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F26165-AA68-D897-1820-99632BD0C8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28800"/>
            <a:ext cx="4114800" cy="457200"/>
          </a:xfrm>
        </p:spPr>
        <p:txBody>
          <a:bodyPr tIns="0"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Section 01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6959662-172D-D47A-A952-469F125981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86000"/>
            <a:ext cx="4114800" cy="457200"/>
          </a:xfrm>
        </p:spPr>
        <p:txBody>
          <a:bodyPr tIns="0"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Section 02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057A839-2776-B383-E454-DB81FA9711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743200"/>
            <a:ext cx="4114800" cy="457200"/>
          </a:xfrm>
        </p:spPr>
        <p:txBody>
          <a:bodyPr tIns="0"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Section 03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6A1796F-A6BD-2AB0-3E83-AF3010D3E4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200400"/>
            <a:ext cx="4114800" cy="457200"/>
          </a:xfrm>
        </p:spPr>
        <p:txBody>
          <a:bodyPr tIns="0"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Section 04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4384535-BC08-6DCE-9F5E-AFEB363570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657600"/>
            <a:ext cx="4114800" cy="457200"/>
          </a:xfrm>
        </p:spPr>
        <p:txBody>
          <a:bodyPr tIns="0"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Section 05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6CCEAAB-3C27-4733-4112-5C65B3C545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114800"/>
            <a:ext cx="4114800" cy="457200"/>
          </a:xfrm>
        </p:spPr>
        <p:txBody>
          <a:bodyPr tIns="0"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Section 06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510DF08-6ACD-2984-377A-DD84D76400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4572000"/>
            <a:ext cx="4114800" cy="457200"/>
          </a:xfrm>
        </p:spPr>
        <p:txBody>
          <a:bodyPr tIns="0"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Section 07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D4E507F-B9E4-CD1E-260D-63EE70D269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029200"/>
            <a:ext cx="4114800" cy="457200"/>
          </a:xfrm>
        </p:spPr>
        <p:txBody>
          <a:bodyPr tIns="0"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Section 08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E6527D58-4D6E-55C6-B4ED-0C8A1584DEE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67400" y="457200"/>
            <a:ext cx="5850467" cy="5943600"/>
          </a:xfrm>
          <a:prstGeom prst="roundRect">
            <a:avLst>
              <a:gd name="adj" fmla="val 2670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9198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02">
    <p:bg>
      <p:bgPr>
        <a:gradFill>
          <a:gsLst>
            <a:gs pos="86000">
              <a:schemeClr val="tx1"/>
            </a:gs>
            <a:gs pos="30000">
              <a:srgbClr val="222222"/>
            </a:gs>
            <a:gs pos="0">
              <a:srgbClr val="666666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5EC3FB0D-E117-D321-775A-883C51976C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410200" y="0"/>
            <a:ext cx="6781800" cy="6858000"/>
          </a:xfrm>
          <a:noFill/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9969AA9-83DA-8482-2AEA-24D8BD42FE59}"/>
              </a:ext>
            </a:extLst>
          </p:cNvPr>
          <p:cNvSpPr/>
          <p:nvPr userDrawn="1"/>
        </p:nvSpPr>
        <p:spPr>
          <a:xfrm>
            <a:off x="457200" y="914400"/>
            <a:ext cx="5410199" cy="5029201"/>
          </a:xfrm>
          <a:prstGeom prst="roundRect">
            <a:avLst>
              <a:gd name="adj" fmla="val 21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71600"/>
            <a:ext cx="4076700" cy="666427"/>
          </a:xfrm>
        </p:spPr>
        <p:txBody>
          <a:bodyPr/>
          <a:lstStyle>
            <a:lvl1pPr>
              <a:defRPr sz="4400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F26165-AA68-D897-1820-99632BD0C8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1600" y="2514600"/>
            <a:ext cx="3945610" cy="685800"/>
          </a:xfrm>
        </p:spPr>
        <p:txBody>
          <a:bodyPr tIns="0" anchor="ctr" anchorCtr="0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Agenda Item 01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6959662-172D-D47A-A952-469F125981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200400"/>
            <a:ext cx="3945610" cy="685800"/>
          </a:xfrm>
        </p:spPr>
        <p:txBody>
          <a:bodyPr tIns="0" anchor="ctr" anchorCtr="0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Agenda Item 02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057A839-2776-B383-E454-DB81FA9711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3886200"/>
            <a:ext cx="3945610" cy="685800"/>
          </a:xfrm>
        </p:spPr>
        <p:txBody>
          <a:bodyPr tIns="0" anchor="ctr" anchorCtr="0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Agenda Item 03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6A1796F-A6BD-2AB0-3E83-AF3010D3E4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1600" y="4572000"/>
            <a:ext cx="3945610" cy="685800"/>
          </a:xfrm>
        </p:spPr>
        <p:txBody>
          <a:bodyPr tIns="0" anchor="ctr" anchorCtr="0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Agenda Item 04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31C4A1-4C79-8E58-58FE-4F821B905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670255"/>
            <a:ext cx="365760" cy="36576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FB2D2C-C991-82F0-59F8-D812AD959C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352800"/>
            <a:ext cx="365760" cy="36576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4F2A2AD-B8DC-6FE7-6ED9-1CCB9DB07A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4038600"/>
            <a:ext cx="365760" cy="36576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E1AB8DA-7CB2-7A20-B2C7-47242FE541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4724400"/>
            <a:ext cx="365760" cy="36576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80C43-A98B-6371-7C9E-2320B158732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63E1B-52EC-79C3-8C98-A5C56036D6AB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336558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01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4726FB1-D636-7980-3BB6-64586959A3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1999" y="4025592"/>
            <a:ext cx="6743700" cy="2234773"/>
          </a:xfrm>
        </p:spPr>
        <p:txBody>
          <a:bodyPr anchor="b" anchorCtr="0"/>
          <a:lstStyle>
            <a:lvl1pPr algn="l">
              <a:defRPr sz="75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</a:t>
            </a:r>
            <a:br>
              <a:rPr lang="en-US"/>
            </a:br>
            <a:r>
              <a:rPr lang="en-US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7741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525F0-34C8-A862-4784-A9AE66DC5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42032-316B-67CB-19E7-15B08EF44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52C80-0352-4AA4-8F9B-F33FCC1E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5E87-DFE2-F44A-BB00-0120FDB608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57F3A-904B-0D6F-170E-CCE8168CE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3548A-F035-921B-6FE5-806D2605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F6C3-630B-5447-9418-8DDD53CEF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48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02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4726FB1-D636-7980-3BB6-64586959A3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900" y="5610490"/>
            <a:ext cx="6743700" cy="971062"/>
          </a:xfrm>
        </p:spPr>
        <p:txBody>
          <a:bodyPr anchor="b" anchorCtr="0"/>
          <a:lstStyle>
            <a:lvl1pPr algn="r">
              <a:defRPr sz="6000" spc="-150"/>
            </a:lvl1pPr>
          </a:lstStyle>
          <a:p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5991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_02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4726FB1-D636-7980-3BB6-64586959A3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15978" y="-1"/>
            <a:ext cx="2358674" cy="2285999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92D0657-31C5-542F-57AC-A4098D60EA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74652" y="-1"/>
            <a:ext cx="2358674" cy="2285999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F51AC774-3965-4D69-F7A2-10DE087675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33326" y="-1"/>
            <a:ext cx="2358674" cy="2285999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D914D8D-3979-E7AF-DE43-4B71A19614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15978" y="2286000"/>
            <a:ext cx="2358674" cy="2285999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FE8FF5B-E461-A5BA-D40A-430AE9719D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74652" y="2286000"/>
            <a:ext cx="2358674" cy="2285999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7A4B168-D53F-A5C2-A141-56D88A94D4B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33326" y="2286000"/>
            <a:ext cx="2358674" cy="2285999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5916285-8513-DD5C-DAEA-99380B33A47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15978" y="4580083"/>
            <a:ext cx="2358674" cy="2285999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1F5AE-65F7-85F1-576E-0E3607C5DCA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74652" y="4580083"/>
            <a:ext cx="2358674" cy="2285999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BD50C3A-65EE-70AB-452D-BAD22A4A50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833326" y="4580083"/>
            <a:ext cx="2358674" cy="2285999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3F6D21A-E5CF-5762-2864-B441DDA2B61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8083"/>
            <a:ext cx="5115978" cy="6857999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630" y="4981777"/>
            <a:ext cx="3280475" cy="1482610"/>
          </a:xfrm>
        </p:spPr>
        <p:txBody>
          <a:bodyPr anchor="b" anchorCtr="0"/>
          <a:lstStyle>
            <a:lvl1pPr algn="l"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Copy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0976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0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F831418-C499-B30D-5607-62B5CDC480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900" y="4238890"/>
            <a:ext cx="6743700" cy="971062"/>
          </a:xfrm>
        </p:spPr>
        <p:txBody>
          <a:bodyPr anchor="b" anchorCtr="0"/>
          <a:lstStyle>
            <a:lvl1pPr algn="r"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4214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04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62A290-A7A6-E247-ABCD-16ADB53D5D7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600" y="2743200"/>
            <a:ext cx="4953000" cy="1371600"/>
          </a:xfrm>
        </p:spPr>
        <p:txBody>
          <a:bodyPr tIns="137160" anchor="ctr" anchorCtr="0"/>
          <a:lstStyle>
            <a:lvl1pPr algn="l">
              <a:defRPr sz="75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12346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10530840" cy="685800"/>
          </a:xfrm>
        </p:spPr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 / Reverse">
    <p:bg>
      <p:bgPr>
        <a:gradFill>
          <a:gsLst>
            <a:gs pos="86000">
              <a:schemeClr val="tx1"/>
            </a:gs>
            <a:gs pos="30000">
              <a:srgbClr val="222222"/>
            </a:gs>
            <a:gs pos="0">
              <a:srgbClr val="666666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1053084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DB45F-F493-6636-57C7-EF6EF4E97D4E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NBCUIVERSAL</a:t>
            </a:r>
          </a:p>
        </p:txBody>
      </p:sp>
    </p:spTree>
    <p:extLst>
      <p:ext uri="{BB962C8B-B14F-4D97-AF65-F5344CB8AC3E}">
        <p14:creationId xmlns:p14="http://schemas.microsoft.com/office/powerpoint/2010/main" val="14915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 / Reverse">
    <p:bg>
      <p:bgPr>
        <a:gradFill>
          <a:gsLst>
            <a:gs pos="86000">
              <a:schemeClr val="tx1"/>
            </a:gs>
            <a:gs pos="30000">
              <a:srgbClr val="222222"/>
            </a:gs>
            <a:gs pos="0">
              <a:srgbClr val="666666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1053084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FBD88F4-940C-20EF-01F9-74DF62D5B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59" y="1509237"/>
            <a:ext cx="10530839" cy="4398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1pPr>
            <a:lvl2pPr marL="1778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2pPr>
            <a:lvl3pPr marL="287338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3pPr>
            <a:lvl4pPr marL="465137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4pPr>
            <a:lvl5pPr marL="6350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D03A0-94E6-86E9-94CA-CE3F9F65CD30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20142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 / Grey">
    <p:bg>
      <p:bgPr>
        <a:gradFill flip="none" rotWithShape="1">
          <a:gsLst>
            <a:gs pos="85000">
              <a:schemeClr val="bg1">
                <a:lumMod val="65000"/>
              </a:schemeClr>
            </a:gs>
            <a:gs pos="29000">
              <a:schemeClr val="bg1">
                <a:lumMod val="75000"/>
              </a:schemeClr>
            </a:gs>
            <a:gs pos="0">
              <a:schemeClr val="bg1">
                <a:lumMod val="8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10530840" cy="68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90AF9B8-F9A5-9E03-3F7E-7E1983F029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59" y="1509237"/>
            <a:ext cx="10530839" cy="4398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1pPr>
            <a:lvl2pPr marL="1778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2pPr>
            <a:lvl3pPr marL="287338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3pPr>
            <a:lvl4pPr marL="465137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4pPr>
            <a:lvl5pPr marL="6350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18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 / Magenta">
    <p:bg>
      <p:bgPr>
        <a:gradFill flip="none" rotWithShape="1">
          <a:gsLst>
            <a:gs pos="30000">
              <a:srgbClr val="FF3F9E">
                <a:lumMod val="96676"/>
              </a:srgbClr>
            </a:gs>
            <a:gs pos="71000">
              <a:srgbClr val="BF005E"/>
            </a:gs>
            <a:gs pos="0">
              <a:srgbClr val="E88D9D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1053084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D374D57-808D-FF38-EF7B-63F173C75D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59" y="1509237"/>
            <a:ext cx="10530839" cy="4398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1pPr>
            <a:lvl2pPr marL="1778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2pPr>
            <a:lvl3pPr marL="287338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3pPr>
            <a:lvl4pPr marL="465137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4pPr>
            <a:lvl5pPr marL="6350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49718-B712-D0F0-0F06-AB1319429CC7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36549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 / Orange">
    <p:bg>
      <p:bgPr>
        <a:gradFill flip="none" rotWithShape="1">
          <a:gsLst>
            <a:gs pos="65000">
              <a:srgbClr val="E80000"/>
            </a:gs>
            <a:gs pos="29000">
              <a:srgbClr val="FF6900"/>
            </a:gs>
            <a:gs pos="0">
              <a:srgbClr val="D7A16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1053084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789B92-5CCB-A1E5-81E6-751931CB72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59" y="1509237"/>
            <a:ext cx="10530839" cy="4398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1pPr>
            <a:lvl2pPr marL="1778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2pPr>
            <a:lvl3pPr marL="287338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3pPr>
            <a:lvl4pPr marL="465137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4pPr>
            <a:lvl5pPr marL="6350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92CBF-7F6C-8B10-370B-E3847B0B4CBE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829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ECDC0-D52F-DD37-7443-C7DC427D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A2483-24F8-2102-5345-3EE7EA33D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8ED00-DDF0-19BA-536E-CC276F64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5E87-DFE2-F44A-BB00-0120FDB608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BE9F9-A6AD-C01A-1B5C-E90353154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B1E30-3B46-99F4-BDAF-50536509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F6C3-630B-5447-9418-8DDD53CEF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23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 / Cyan">
    <p:bg>
      <p:bgPr>
        <a:gradFill flip="none" rotWithShape="1">
          <a:gsLst>
            <a:gs pos="100000">
              <a:srgbClr val="3D91D9"/>
            </a:gs>
            <a:gs pos="71000">
              <a:srgbClr val="4D99FE"/>
            </a:gs>
            <a:gs pos="26000">
              <a:srgbClr val="13C8D5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1053084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E01D438-6E57-239F-8D8E-89100E97BF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59" y="1509237"/>
            <a:ext cx="10530839" cy="4398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1pPr>
            <a:lvl2pPr marL="1778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2pPr>
            <a:lvl3pPr marL="287338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3pPr>
            <a:lvl4pPr marL="465137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4pPr>
            <a:lvl5pPr marL="6350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3A663-65AA-C0F7-A38F-777A97CF1461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421725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 / Blue">
    <p:bg>
      <p:bgPr>
        <a:gradFill flip="none" rotWithShape="1">
          <a:gsLst>
            <a:gs pos="86000">
              <a:srgbClr val="0A05CE"/>
            </a:gs>
            <a:gs pos="0">
              <a:srgbClr val="4C7FDE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1053084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5F0039E-6884-39DC-F0C9-02728BC03C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59" y="1509237"/>
            <a:ext cx="10530839" cy="4398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1pPr>
            <a:lvl2pPr marL="1778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2pPr>
            <a:lvl3pPr marL="287338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3pPr>
            <a:lvl4pPr marL="465137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4pPr>
            <a:lvl5pPr marL="6350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888D2-2BA4-A906-2C1E-311B8D2E1A4F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38609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 / Purple">
    <p:bg>
      <p:bgPr>
        <a:gradFill flip="none" rotWithShape="1">
          <a:gsLst>
            <a:gs pos="84000">
              <a:srgbClr val="841EEA"/>
            </a:gs>
            <a:gs pos="39000">
              <a:srgbClr val="9F4EF4"/>
            </a:gs>
            <a:gs pos="0">
              <a:srgbClr val="B17FB6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1053084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30DFD41-E160-B702-FF00-9AECEFC6C7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59" y="1509237"/>
            <a:ext cx="10530839" cy="4398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1pPr>
            <a:lvl2pPr marL="1778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2pPr>
            <a:lvl3pPr marL="287338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3pPr>
            <a:lvl4pPr marL="465137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4pPr>
            <a:lvl5pPr marL="6350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7F89C-3B1F-5BC5-CEBA-CEF5E786CDDA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13083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 / Green">
    <p:bg>
      <p:bgPr>
        <a:gradFill flip="none" rotWithShape="1">
          <a:gsLst>
            <a:gs pos="100000">
              <a:srgbClr val="53CE6F"/>
            </a:gs>
            <a:gs pos="23000">
              <a:srgbClr val="007726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1053084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31CC481-70AD-5F9A-2219-223AFCA130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59" y="1509237"/>
            <a:ext cx="10530839" cy="4398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1pPr>
            <a:lvl2pPr marL="1778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2pPr>
            <a:lvl3pPr marL="287338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3pPr>
            <a:lvl4pPr marL="465137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4pPr>
            <a:lvl5pPr marL="6350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8E3731-3B28-CF52-5FAB-7092316C0564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224102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 / Yellow">
    <p:bg>
      <p:bgPr>
        <a:gradFill flip="none" rotWithShape="1">
          <a:gsLst>
            <a:gs pos="29000">
              <a:srgbClr val="FFB61C">
                <a:lumMod val="97000"/>
              </a:srgbClr>
            </a:gs>
            <a:gs pos="86000">
              <a:srgbClr val="FF8D04"/>
            </a:gs>
            <a:gs pos="0">
              <a:srgbClr val="F0C77B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10530840" cy="68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81254A8-0EEE-91E5-3363-64F8F0AFE9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59" y="1509237"/>
            <a:ext cx="10530839" cy="4398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1pPr>
            <a:lvl2pPr marL="1778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2pPr>
            <a:lvl3pPr marL="287338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3pPr>
            <a:lvl4pPr marL="465137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4pPr>
            <a:lvl5pPr marL="6350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948BA-F32D-FC71-5881-9FE918F6C198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tx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12104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799"/>
            <a:ext cx="10530840" cy="5488757"/>
          </a:xfrm>
        </p:spPr>
        <p:txBody>
          <a:bodyPr anchor="ctr" anchorCtr="0"/>
          <a:lstStyle>
            <a:lvl1pPr>
              <a:defRPr sz="7000" spc="-150"/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Statement 01">
    <p:bg>
      <p:bgPr>
        <a:gradFill flip="none" rotWithShape="1">
          <a:gsLst>
            <a:gs pos="86000">
              <a:schemeClr val="tx1"/>
            </a:gs>
            <a:gs pos="30000">
              <a:srgbClr val="222222"/>
            </a:gs>
            <a:gs pos="0">
              <a:srgbClr val="666666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799"/>
            <a:ext cx="10530840" cy="5488757"/>
          </a:xfrm>
        </p:spPr>
        <p:txBody>
          <a:bodyPr anchor="ctr" anchorCtr="0"/>
          <a:lstStyle>
            <a:lvl1pPr>
              <a:defRPr sz="7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005D4-950D-87E1-2918-545FDDA57896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8440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B1ADF0B-C644-3D18-5440-1DE44D41BD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799"/>
            <a:ext cx="10530840" cy="5488757"/>
          </a:xfrm>
        </p:spPr>
        <p:txBody>
          <a:bodyPr anchor="ctr" anchorCtr="0"/>
          <a:lstStyle>
            <a:lvl1pPr>
              <a:defRPr sz="7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1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 Page Photo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29C8D-1A8C-96B8-C255-62EB6BC7D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088" y="1231134"/>
            <a:ext cx="3669712" cy="1822704"/>
          </a:xfrm>
        </p:spPr>
        <p:txBody>
          <a:bodyPr bIns="182880" anchor="b" anchorCtr="0"/>
          <a:lstStyle>
            <a:lvl1pPr>
              <a:defRPr sz="4000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8884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CE8756-AE3E-4024-CD1F-301A94C266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053838"/>
            <a:ext cx="3657600" cy="288976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177800" indent="0" algn="l">
              <a:buNone/>
              <a:defRPr/>
            </a:lvl2pPr>
            <a:lvl3pPr marL="287338" indent="0" algn="l">
              <a:buNone/>
              <a:defRPr/>
            </a:lvl3pPr>
            <a:lvl4pPr marL="465137" indent="0" algn="l">
              <a:buNone/>
              <a:defRPr/>
            </a:lvl4pPr>
            <a:lvl5pPr marL="635000" indent="0" algn="l">
              <a:buNone/>
              <a:defRPr/>
            </a:lvl5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23083-F3E6-07EC-CE50-5F9ED044885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44" y="914401"/>
            <a:ext cx="3674434" cy="1371600"/>
          </a:xfrm>
        </p:spPr>
        <p:txBody>
          <a:bodyPr bIns="182880" anchor="b" anchorCtr="0"/>
          <a:lstStyle>
            <a:lvl1pPr>
              <a:defRPr sz="4000" spc="-150"/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8884"/>
            <a:ext cx="41148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CE8756-AE3E-4024-CD1F-301A94C266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86000"/>
            <a:ext cx="3695700" cy="3937000"/>
          </a:xfrm>
        </p:spPr>
        <p:txBody>
          <a:bodyPr/>
          <a:lstStyle>
            <a:lvl1pPr marL="0" indent="0" algn="l">
              <a:buNone/>
              <a:defRPr/>
            </a:lvl1pPr>
            <a:lvl2pPr marL="177800" indent="0" algn="l">
              <a:buNone/>
              <a:defRPr/>
            </a:lvl2pPr>
            <a:lvl3pPr marL="287338" indent="0" algn="l">
              <a:buNone/>
              <a:defRPr/>
            </a:lvl3pPr>
            <a:lvl4pPr marL="465137" indent="0" algn="l">
              <a:buNone/>
              <a:defRPr/>
            </a:lvl4pPr>
            <a:lvl5pPr marL="635000" indent="0" algn="l">
              <a:buNone/>
              <a:defRPr/>
            </a:lvl5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29C8D-1A8C-96B8-C255-62EB6BC7D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10200" y="0"/>
            <a:ext cx="6781800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lIns="182880" tIns="164592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F50D8-A8F1-3375-E493-6E99F9DE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2E43D-4FE1-32B2-8D60-3F9B513BF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EC10D-B467-51EA-D4B2-ABE85B7AF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0B18-6725-E5AB-6816-3C68B050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5E87-DFE2-F44A-BB00-0120FDB608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93305-F382-1730-3914-7D9F2393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D6072-D174-0110-EF10-357CCCC1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F6C3-630B-5447-9418-8DDD53CEF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20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Right Reverse">
    <p:bg>
      <p:bgPr>
        <a:gradFill>
          <a:gsLst>
            <a:gs pos="86000">
              <a:schemeClr val="tx1"/>
            </a:gs>
            <a:gs pos="30000">
              <a:srgbClr val="222222"/>
            </a:gs>
            <a:gs pos="0">
              <a:srgbClr val="666666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29C8D-1A8C-96B8-C255-62EB6BC7D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10200" y="0"/>
            <a:ext cx="6781800" cy="6858000"/>
          </a:xfrm>
          <a:noFill/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088" y="914401"/>
            <a:ext cx="3669712" cy="1371600"/>
          </a:xfrm>
        </p:spPr>
        <p:txBody>
          <a:bodyPr bIns="182880" anchor="b" anchorCtr="0"/>
          <a:lstStyle>
            <a:lvl1pPr>
              <a:defRPr sz="4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8884"/>
            <a:ext cx="3657600" cy="228600"/>
          </a:xfrm>
        </p:spPr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CE8756-AE3E-4024-CD1F-301A94C266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86000"/>
            <a:ext cx="3657600" cy="3937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177800" indent="0" algn="l">
              <a:buNone/>
              <a:defRPr/>
            </a:lvl2pPr>
            <a:lvl3pPr marL="287338" indent="0" algn="l">
              <a:buNone/>
              <a:defRPr/>
            </a:lvl3pPr>
            <a:lvl4pPr marL="465137" indent="0" algn="l">
              <a:buNone/>
              <a:defRPr/>
            </a:lvl4pPr>
            <a:lvl5pPr marL="635000" indent="0" algn="l">
              <a:buNone/>
              <a:defRPr/>
            </a:lvl5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12D30-992E-DFF3-1D71-7A796C43A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E4D27-B8A0-FBB6-8E23-9A5F659072B1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1636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4088" y="914401"/>
            <a:ext cx="3669712" cy="1371600"/>
          </a:xfrm>
        </p:spPr>
        <p:txBody>
          <a:bodyPr bIns="182880" anchor="b" anchorCtr="0"/>
          <a:lstStyle>
            <a:lvl1pPr>
              <a:defRPr sz="4000" spc="-150"/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6200" y="6488884"/>
            <a:ext cx="32004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CE8756-AE3E-4024-CD1F-301A94C266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96200" y="2286000"/>
            <a:ext cx="3657600" cy="3657600"/>
          </a:xfrm>
        </p:spPr>
        <p:txBody>
          <a:bodyPr/>
          <a:lstStyle>
            <a:lvl1pPr marL="0" indent="0" algn="l">
              <a:buNone/>
              <a:defRPr/>
            </a:lvl1pPr>
            <a:lvl2pPr marL="177800" indent="0" algn="l">
              <a:buNone/>
              <a:defRPr/>
            </a:lvl2pPr>
            <a:lvl3pPr marL="287338" indent="0" algn="l">
              <a:buNone/>
              <a:defRPr/>
            </a:lvl3pPr>
            <a:lvl4pPr marL="465137" indent="0" algn="l">
              <a:buNone/>
              <a:defRPr/>
            </a:lvl4pPr>
            <a:lvl5pPr marL="635000" indent="0" algn="l">
              <a:buNone/>
              <a:defRPr/>
            </a:lvl5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29C8D-1A8C-96B8-C255-62EB6BC7D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781800" cy="6858000"/>
          </a:xfrm>
          <a:noFill/>
        </p:spPr>
        <p:txBody>
          <a:bodyPr lIns="182880" tIns="164592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4407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Left Reverse">
    <p:bg>
      <p:bgPr>
        <a:gradFill>
          <a:gsLst>
            <a:gs pos="86000">
              <a:schemeClr val="tx1"/>
            </a:gs>
            <a:gs pos="30000">
              <a:srgbClr val="222222"/>
            </a:gs>
            <a:gs pos="0">
              <a:srgbClr val="666666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29C8D-1A8C-96B8-C255-62EB6BC7D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781800" cy="6858000"/>
          </a:xfrm>
          <a:noFill/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4088" y="914401"/>
            <a:ext cx="3669712" cy="1371600"/>
          </a:xfrm>
        </p:spPr>
        <p:txBody>
          <a:bodyPr bIns="182880" anchor="b" anchorCtr="0"/>
          <a:lstStyle>
            <a:lvl1pPr>
              <a:defRPr sz="4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6200" y="6488884"/>
            <a:ext cx="3200400" cy="228600"/>
          </a:xfrm>
        </p:spPr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CE8756-AE3E-4024-CD1F-301A94C266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96200" y="2286000"/>
            <a:ext cx="3657600" cy="3657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177800" indent="0" algn="l">
              <a:buNone/>
              <a:defRPr/>
            </a:lvl2pPr>
            <a:lvl3pPr marL="287338" indent="0" algn="l">
              <a:buNone/>
              <a:defRPr/>
            </a:lvl3pPr>
            <a:lvl4pPr marL="465137" indent="0" algn="l">
              <a:buNone/>
              <a:defRPr/>
            </a:lvl4pPr>
            <a:lvl5pPr marL="635000" indent="0" algn="l">
              <a:buNone/>
              <a:defRPr/>
            </a:lvl5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7DBDD-30FE-A545-2D1C-45CC358BE86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0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Offset">
    <p:bg>
      <p:bgPr>
        <a:gradFill>
          <a:gsLst>
            <a:gs pos="86000">
              <a:schemeClr val="tx1"/>
            </a:gs>
            <a:gs pos="30000">
              <a:srgbClr val="222222"/>
            </a:gs>
            <a:gs pos="0">
              <a:srgbClr val="666666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F75FB-2517-4284-AF71-5E2D3572810E}"/>
              </a:ext>
            </a:extLst>
          </p:cNvPr>
          <p:cNvSpPr/>
          <p:nvPr userDrawn="1"/>
        </p:nvSpPr>
        <p:spPr>
          <a:xfrm>
            <a:off x="3124200" y="3657600"/>
            <a:ext cx="90678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9288" y="4578096"/>
            <a:ext cx="7784512" cy="451104"/>
          </a:xfrm>
        </p:spPr>
        <p:txBody>
          <a:bodyPr/>
          <a:lstStyle>
            <a:lvl1pPr>
              <a:defRPr sz="4000" spc="-150"/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81400" y="6488884"/>
            <a:ext cx="73152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BBD6D57-07EA-03CE-58E9-2141C994FA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52600" y="457200"/>
            <a:ext cx="7315200" cy="3657600"/>
          </a:xfrm>
          <a:prstGeom prst="roundRect">
            <a:avLst>
              <a:gd name="adj" fmla="val 2670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1D6FC6-DDAE-CE3F-FD61-854815BE5141}"/>
              </a:ext>
            </a:extLst>
          </p:cNvPr>
          <p:cNvSpPr txBox="1"/>
          <p:nvPr userDrawn="1"/>
        </p:nvSpPr>
        <p:spPr>
          <a:xfrm>
            <a:off x="152400" y="132806"/>
            <a:ext cx="345344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328654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ower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EBAD4A2-6673-9903-8CDD-428203C1A1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28800"/>
            <a:ext cx="12192000" cy="5029200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088" y="1463040"/>
            <a:ext cx="6819900" cy="451104"/>
          </a:xfrm>
        </p:spPr>
        <p:txBody>
          <a:bodyPr/>
          <a:lstStyle>
            <a:lvl1pPr>
              <a:defRPr sz="4000" spc="-150"/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4643D6-43CA-D28C-8CB7-D4EB63300C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743200"/>
            <a:ext cx="3657600" cy="3657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177800" indent="0" algn="l">
              <a:buNone/>
              <a:defRPr/>
            </a:lvl2pPr>
            <a:lvl3pPr marL="287338" indent="0" algn="l">
              <a:buNone/>
              <a:defRPr/>
            </a:lvl3pPr>
            <a:lvl4pPr marL="465137" indent="0" algn="l">
              <a:buNone/>
              <a:defRPr/>
            </a:lvl4pPr>
            <a:lvl5pPr marL="635000" indent="0" algn="l">
              <a:buNone/>
              <a:defRPr/>
            </a:lvl5pPr>
          </a:lstStyle>
          <a:p>
            <a:pPr lvl="0"/>
            <a:r>
              <a:rPr lang="en-US"/>
              <a:t>Body copy here</a:t>
            </a:r>
          </a:p>
        </p:txBody>
      </p:sp>
    </p:spTree>
    <p:extLst>
      <p:ext uri="{BB962C8B-B14F-4D97-AF65-F5344CB8AC3E}">
        <p14:creationId xmlns:p14="http://schemas.microsoft.com/office/powerpoint/2010/main" val="291088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888" y="685800"/>
            <a:ext cx="6286500" cy="685800"/>
          </a:xfrm>
        </p:spPr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3000" y="6488884"/>
            <a:ext cx="5943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AC02D959-EB24-50C4-F5CD-978395B8D1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038600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4869A6D-28C6-8178-BB56-8BCE97172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40888" y="1566249"/>
            <a:ext cx="6286500" cy="434114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1pPr>
            <a:lvl2pPr marL="1778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2pPr>
            <a:lvl3pPr marL="287338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3pPr>
            <a:lvl4pPr marL="465137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4pPr>
            <a:lvl5pPr marL="6350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537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AC02D959-EB24-50C4-F5CD-978395B8D1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53400" y="0"/>
            <a:ext cx="4038600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lIns="365760" tIns="3657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6286500" cy="685800"/>
          </a:xfrm>
        </p:spPr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50312" y="6488884"/>
            <a:ext cx="5943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C5CB6E1-F453-6692-6DBA-341B9DC029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59" y="1509237"/>
            <a:ext cx="6286501" cy="4398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1pPr>
            <a:lvl2pPr marL="1778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2pPr>
            <a:lvl3pPr marL="287338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3pPr>
            <a:lvl4pPr marL="465137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4pPr>
            <a:lvl5pPr marL="6350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4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8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/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800"/>
            <a:ext cx="10744200" cy="9710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800" spc="-1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9F4C2C2-D810-4C4F-B43D-1CC8DBDFC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800"/>
            <a:ext cx="10744200" cy="9710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800" spc="-1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9F4C2C2-D810-4C4F-B43D-1CC8DBDFC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5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DFDE-F4E7-FD88-9CF0-79EF75BF0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F8150-6483-361B-509A-581F42CF7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35A28-955C-E36C-3F98-C85FF4F61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90023-7BBE-3E07-025B-614D570D6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9C8AF-1C43-E84C-909C-663FAC8AB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7DDFA2-DC69-1370-94A4-DA2AE81B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5E87-DFE2-F44A-BB00-0120FDB608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6ADA6-08FE-E1E6-C313-0FA16DC9A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0BB524-A0F1-477C-2574-11E03FA1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F6C3-630B-5447-9418-8DDD53CEF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46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Statement /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00" y="685800"/>
            <a:ext cx="5285300" cy="5486400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7000" spc="-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9F4C2C2-D810-4C4F-B43D-1CC8DBDFC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7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/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800"/>
            <a:ext cx="5285300" cy="9710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800" spc="-1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9F4C2C2-D810-4C4F-B43D-1CC8DBDFC0E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5F6DB0-4559-E4F3-FF6D-E26AE30F5A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3900" y="1828800"/>
            <a:ext cx="5257800" cy="43434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38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800"/>
            <a:ext cx="10744200" cy="9710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8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90D7E275-C261-E7DF-E3B5-51EEE50E244D}"/>
              </a:ext>
            </a:extLst>
          </p:cNvPr>
          <p:cNvSpPr/>
          <p:nvPr userDrawn="1"/>
        </p:nvSpPr>
        <p:spPr>
          <a:xfrm rot="16200000">
            <a:off x="11628120" y="6294120"/>
            <a:ext cx="411480" cy="411480"/>
          </a:xfrm>
          <a:prstGeom prst="corner">
            <a:avLst>
              <a:gd name="adj1" fmla="val 26389"/>
              <a:gd name="adj2" fmla="val 27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 / Blue">
    <p:bg>
      <p:bgPr>
        <a:gradFill flip="none" rotWithShape="1">
          <a:gsLst>
            <a:gs pos="86000">
              <a:srgbClr val="0A05CE"/>
            </a:gs>
            <a:gs pos="0">
              <a:srgbClr val="4C7FDE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C81C-8BC4-D0E1-4629-CCE6D24D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85800"/>
            <a:ext cx="1053084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Headline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E8F90-6C33-94EC-2FE5-3CFA1F5C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B8B62-1B7B-318C-720E-601D93AFA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5F0039E-6884-39DC-F0C9-02728BC03C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59" y="1509237"/>
            <a:ext cx="10530839" cy="4398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1pPr>
            <a:lvl2pPr marL="1778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2pPr>
            <a:lvl3pPr marL="287338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3pPr>
            <a:lvl4pPr marL="465137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4pPr>
            <a:lvl5pPr marL="635000" indent="0">
              <a:lnSpc>
                <a:spcPct val="90000"/>
              </a:lnSpc>
              <a:spcBef>
                <a:spcPts val="10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7B5FE-1D10-39D4-07F9-21F718F8B42F}"/>
              </a:ext>
            </a:extLst>
          </p:cNvPr>
          <p:cNvSpPr txBox="1"/>
          <p:nvPr userDrawn="1"/>
        </p:nvSpPr>
        <p:spPr>
          <a:xfrm>
            <a:off x="152401" y="132806"/>
            <a:ext cx="122582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spc="3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16490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2DB1-A4D3-23C2-299B-7866E69B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DF5F00-AC1E-C181-02B5-AB67C6E65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5E87-DFE2-F44A-BB00-0120FDB608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3D8CF7-BBA3-8F16-AFDF-E8432AE8C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957CC-BEF1-0A78-B046-F2AC2B5B9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F6C3-630B-5447-9418-8DDD53CEF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13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577CD5-46A8-6168-DF69-306A7357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5E87-DFE2-F44A-BB00-0120FDB608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3FA378-5C92-A4E5-A7DC-138CFA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AC8B3-9832-CE7A-4A2D-3C317B51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F6C3-630B-5447-9418-8DDD53CEF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2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8E616-ED3A-CA49-DD28-F9C47725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347D7-E5AA-CB7E-4B8E-5DEA97814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57D4B-95FB-7145-C30F-538DC2A49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C6242-5EB8-F695-6199-250B7F66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5E87-DFE2-F44A-BB00-0120FDB608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C4F87-3165-5526-186B-4BBB43D2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9A95B-9153-E10B-10FE-DB10A9BE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F6C3-630B-5447-9418-8DDD53CEF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3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50F7F-C99A-FAD6-AD0D-6FE0A7F3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C6FB8-3222-7613-F8F0-BA0E45D45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E0355-000E-DA84-029A-63DD78FE2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DB4E-93F0-30CC-A9C5-8E3D38E9B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5E87-DFE2-F44A-BB00-0120FDB608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1FBF7-23CB-7356-B36E-96D35CA20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7974-0C5C-6722-E96D-2D615D60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F6C3-630B-5447-9418-8DDD53CEF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62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4DE4E5-D204-CB8E-398A-DED86CA9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2F2F1-5476-318D-D4EE-6066D02CD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E789C-DB85-7C27-5A00-60083FD18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BB5E87-DFE2-F44A-BB00-0120FDB608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99CDD-1E6D-1277-1231-4CD4D7D24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5B764-68CD-2115-6FA5-4AC5C97BA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CBF6C3-630B-5447-9418-8DDD53CEF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4BA860-7DA7-E5E5-749E-FA4125398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82" y="685800"/>
            <a:ext cx="10510049" cy="685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E1F75-4DB1-0049-6AFB-A3E9E42C6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751" y="1828800"/>
            <a:ext cx="50292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1C402-54AA-47B3-A1B3-04B37D4CD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88884"/>
            <a:ext cx="100584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46BA1-5EB1-D68C-8250-42E34EAD3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300" y="6488884"/>
            <a:ext cx="4953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14BB1-F4D9-8F80-3542-8898654D850B}"/>
              </a:ext>
            </a:extLst>
          </p:cNvPr>
          <p:cNvSpPr txBox="1"/>
          <p:nvPr userDrawn="1"/>
        </p:nvSpPr>
        <p:spPr>
          <a:xfrm>
            <a:off x="152400" y="132806"/>
            <a:ext cx="4026061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0" i="0" spc="300">
                <a:solidFill>
                  <a:schemeClr val="tx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203546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2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1095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65138" indent="-1778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35000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03275" indent="-1682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6">
          <p15:clr>
            <a:srgbClr val="F26B43"/>
          </p15:clr>
        </p15:guide>
        <p15:guide id="2" pos="7584">
          <p15:clr>
            <a:srgbClr val="F26B43"/>
          </p15:clr>
        </p15:guide>
        <p15:guide id="17" orient="horz" pos="288">
          <p15:clr>
            <a:srgbClr val="A4A3A4"/>
          </p15:clr>
        </p15:guide>
        <p15:guide id="18" orient="horz" pos="576">
          <p15:clr>
            <a:srgbClr val="A4A3A4"/>
          </p15:clr>
        </p15:guide>
        <p15:guide id="19" orient="horz" pos="4224">
          <p15:clr>
            <a:srgbClr val="F26B43"/>
          </p15:clr>
        </p15:guide>
        <p15:guide id="21" pos="3696">
          <p15:clr>
            <a:srgbClr val="A4A3A4"/>
          </p15:clr>
        </p15:guide>
        <p15:guide id="22" pos="3408">
          <p15:clr>
            <a:srgbClr val="A4A3A4"/>
          </p15:clr>
        </p15:guide>
        <p15:guide id="23" pos="3120">
          <p15:clr>
            <a:srgbClr val="A4A3A4"/>
          </p15:clr>
        </p15:guide>
        <p15:guide id="24" pos="2832">
          <p15:clr>
            <a:srgbClr val="A4A3A4"/>
          </p15:clr>
        </p15:guide>
        <p15:guide id="25" pos="2544">
          <p15:clr>
            <a:srgbClr val="A4A3A4"/>
          </p15:clr>
        </p15:guide>
        <p15:guide id="26" pos="2256">
          <p15:clr>
            <a:srgbClr val="A4A3A4"/>
          </p15:clr>
        </p15:guide>
        <p15:guide id="27" pos="1968">
          <p15:clr>
            <a:srgbClr val="A4A3A4"/>
          </p15:clr>
        </p15:guide>
        <p15:guide id="28" pos="3984">
          <p15:clr>
            <a:srgbClr val="A4A3A4"/>
          </p15:clr>
        </p15:guide>
        <p15:guide id="29" pos="1680">
          <p15:clr>
            <a:srgbClr val="A4A3A4"/>
          </p15:clr>
        </p15:guide>
        <p15:guide id="30" pos="1392">
          <p15:clr>
            <a:srgbClr val="A4A3A4"/>
          </p15:clr>
        </p15:guide>
        <p15:guide id="31" pos="1104">
          <p15:clr>
            <a:srgbClr val="A4A3A4"/>
          </p15:clr>
        </p15:guide>
        <p15:guide id="32" pos="816">
          <p15:clr>
            <a:srgbClr val="A4A3A4"/>
          </p15:clr>
        </p15:guide>
        <p15:guide id="34" pos="4272">
          <p15:clr>
            <a:srgbClr val="A4A3A4"/>
          </p15:clr>
        </p15:guide>
        <p15:guide id="35" pos="4560">
          <p15:clr>
            <a:srgbClr val="A4A3A4"/>
          </p15:clr>
        </p15:guide>
        <p15:guide id="36" pos="4848">
          <p15:clr>
            <a:srgbClr val="A4A3A4"/>
          </p15:clr>
        </p15:guide>
        <p15:guide id="37" pos="5136">
          <p15:clr>
            <a:srgbClr val="A4A3A4"/>
          </p15:clr>
        </p15:guide>
        <p15:guide id="38" pos="5424">
          <p15:clr>
            <a:srgbClr val="A4A3A4"/>
          </p15:clr>
        </p15:guide>
        <p15:guide id="39" pos="5712">
          <p15:clr>
            <a:srgbClr val="A4A3A4"/>
          </p15:clr>
        </p15:guide>
        <p15:guide id="40" pos="6000">
          <p15:clr>
            <a:srgbClr val="A4A3A4"/>
          </p15:clr>
        </p15:guide>
        <p15:guide id="41" pos="6288">
          <p15:clr>
            <a:srgbClr val="A4A3A4"/>
          </p15:clr>
        </p15:guide>
        <p15:guide id="42" pos="6576">
          <p15:clr>
            <a:srgbClr val="A4A3A4"/>
          </p15:clr>
        </p15:guide>
        <p15:guide id="43" pos="6864">
          <p15:clr>
            <a:srgbClr val="A4A3A4"/>
          </p15:clr>
        </p15:guide>
        <p15:guide id="44" pos="7152">
          <p15:clr>
            <a:srgbClr val="A4A3A4"/>
          </p15:clr>
        </p15:guide>
        <p15:guide id="45" pos="528">
          <p15:clr>
            <a:srgbClr val="A4A3A4"/>
          </p15:clr>
        </p15:guide>
        <p15:guide id="46" orient="horz" pos="96">
          <p15:clr>
            <a:srgbClr val="F26B43"/>
          </p15:clr>
        </p15:guide>
        <p15:guide id="47" orient="horz" pos="864">
          <p15:clr>
            <a:srgbClr val="A4A3A4"/>
          </p15:clr>
        </p15:guide>
        <p15:guide id="48" orient="horz" pos="1152">
          <p15:clr>
            <a:srgbClr val="A4A3A4"/>
          </p15:clr>
        </p15:guide>
        <p15:guide id="49" orient="horz" pos="1440">
          <p15:clr>
            <a:srgbClr val="A4A3A4"/>
          </p15:clr>
        </p15:guide>
        <p15:guide id="50" orient="horz" pos="1728">
          <p15:clr>
            <a:srgbClr val="A4A3A4"/>
          </p15:clr>
        </p15:guide>
        <p15:guide id="51" orient="horz" pos="2016">
          <p15:clr>
            <a:srgbClr val="A4A3A4"/>
          </p15:clr>
        </p15:guide>
        <p15:guide id="52" orient="horz" pos="2304">
          <p15:clr>
            <a:srgbClr val="A4A3A4"/>
          </p15:clr>
        </p15:guide>
        <p15:guide id="53" orient="horz" pos="2160">
          <p15:clr>
            <a:srgbClr val="A4A3A4"/>
          </p15:clr>
        </p15:guide>
        <p15:guide id="54" orient="horz" pos="2592">
          <p15:clr>
            <a:srgbClr val="A4A3A4"/>
          </p15:clr>
        </p15:guide>
        <p15:guide id="55" orient="horz" pos="2880">
          <p15:clr>
            <a:srgbClr val="A4A3A4"/>
          </p15:clr>
        </p15:guide>
        <p15:guide id="56" orient="horz" pos="3168">
          <p15:clr>
            <a:srgbClr val="A4A3A4"/>
          </p15:clr>
        </p15:guide>
        <p15:guide id="57" orient="horz" pos="3456">
          <p15:clr>
            <a:srgbClr val="A4A3A4"/>
          </p15:clr>
        </p15:guide>
        <p15:guide id="58" orient="horz" pos="3744">
          <p15:clr>
            <a:srgbClr val="A4A3A4"/>
          </p15:clr>
        </p15:guide>
        <p15:guide id="59" orient="horz" pos="4032">
          <p15:clr>
            <a:srgbClr val="A4A3A4"/>
          </p15:clr>
        </p15:guide>
        <p15:guide id="60" pos="384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sv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8.sv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.sv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rc.com/content/feed/why-b2b-marketing-needs-the-human-touch/1033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8.sv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3" Type="http://schemas.openxmlformats.org/officeDocument/2006/relationships/chart" Target="../charts/chart1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3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3" Type="http://schemas.openxmlformats.org/officeDocument/2006/relationships/chart" Target="../charts/chart2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3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3.png"/><Relationship Id="rId3" Type="http://schemas.openxmlformats.org/officeDocument/2006/relationships/image" Target="../media/image22.png"/><Relationship Id="rId21" Type="http://schemas.openxmlformats.org/officeDocument/2006/relationships/image" Target="../media/image39.jpeg"/><Relationship Id="rId34" Type="http://schemas.openxmlformats.org/officeDocument/2006/relationships/image" Target="../media/image51.png"/><Relationship Id="rId7" Type="http://schemas.openxmlformats.org/officeDocument/2006/relationships/image" Target="../media/image26.sv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microsoft.com/office/2007/relationships/hdphoto" Target="../media/hdphoto7.wdp"/><Relationship Id="rId3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49.jpe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microsoft.com/office/2007/relationships/hdphoto" Target="../media/hdphoto6.wdp"/><Relationship Id="rId19" Type="http://schemas.openxmlformats.org/officeDocument/2006/relationships/image" Target="../media/image37.png"/><Relationship Id="rId31" Type="http://schemas.openxmlformats.org/officeDocument/2006/relationships/image" Target="../media/image48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create an effective business continuity plan | CIO">
            <a:extLst>
              <a:ext uri="{FF2B5EF4-FFF2-40B4-BE49-F238E27FC236}">
                <a16:creationId xmlns:a16="http://schemas.microsoft.com/office/drawing/2014/main" id="{02C7F4B9-3580-6A65-BCE5-BE98EB17E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-3" y="-2860"/>
            <a:ext cx="12192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usiness Meeting and Conference Etiquette - Diane Gottsman | Leading  Etiquette Expert | Modern Manners Authority">
            <a:extLst>
              <a:ext uri="{FF2B5EF4-FFF2-40B4-BE49-F238E27FC236}">
                <a16:creationId xmlns:a16="http://schemas.microsoft.com/office/drawing/2014/main" id="{7ABA8824-0BC9-E0E0-B0BB-D5BAC51C2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5"/>
          <a:stretch/>
        </p:blipFill>
        <p:spPr bwMode="auto">
          <a:xfrm>
            <a:off x="0" y="-1"/>
            <a:ext cx="122224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95AA2C8-0494-59A1-E932-644C9D7C41D4}"/>
              </a:ext>
            </a:extLst>
          </p:cNvPr>
          <p:cNvSpPr/>
          <p:nvPr/>
        </p:nvSpPr>
        <p:spPr>
          <a:xfrm rot="10800000">
            <a:off x="-587829" y="5051625"/>
            <a:ext cx="10515600" cy="1585693"/>
          </a:xfrm>
          <a:prstGeom prst="roundRect">
            <a:avLst>
              <a:gd name="adj" fmla="val 10464"/>
            </a:avLst>
          </a:prstGeom>
          <a:gradFill>
            <a:gsLst>
              <a:gs pos="86000">
                <a:srgbClr val="0A05CE"/>
              </a:gs>
              <a:gs pos="0">
                <a:srgbClr val="4C7FDE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E3E3E30-84AA-9CE2-5F32-1E612DE2D4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671" y="5290464"/>
            <a:ext cx="1604497" cy="1845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679D73-0CDD-FF1D-4F10-5724CDE1D864}"/>
              </a:ext>
            </a:extLst>
          </p:cNvPr>
          <p:cNvSpPr txBox="1">
            <a:spLocks/>
          </p:cNvSpPr>
          <p:nvPr/>
        </p:nvSpPr>
        <p:spPr>
          <a:xfrm>
            <a:off x="745671" y="5724581"/>
            <a:ext cx="8942615" cy="6204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000" b="1" kern="1200" spc="-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spc="-150" dirty="0">
                <a:solidFill>
                  <a:srgbClr val="FFFFFF"/>
                </a:solidFill>
                <a:latin typeface="Grandview"/>
              </a:rPr>
              <a:t>Capturing the Attention of </a:t>
            </a:r>
            <a:br>
              <a:rPr lang="en-US" sz="3600" b="0" spc="-150" dirty="0">
                <a:solidFill>
                  <a:srgbClr val="FFFFFF"/>
                </a:solidFill>
                <a:latin typeface="Grandview"/>
              </a:rPr>
            </a:b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Today’s Business Audiences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8A6E53D-67A7-377C-E945-E7B63DAD2703}"/>
              </a:ext>
            </a:extLst>
          </p:cNvPr>
          <p:cNvSpPr txBox="1">
            <a:spLocks/>
          </p:cNvSpPr>
          <p:nvPr/>
        </p:nvSpPr>
        <p:spPr>
          <a:xfrm>
            <a:off x="745671" y="439050"/>
            <a:ext cx="3191105" cy="19509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000" kern="1200" cap="none" spc="3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Grandview"/>
              </a:rPr>
              <a:t>2025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2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03B92-44D5-C3D0-016B-F15BD37C0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40567AB-165A-6747-FDC0-FBC48E65F3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4C2C2-D810-4C4F-B43D-1CC8DBDFC0E5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1F215632-D47B-1D59-4C67-FE6129378D01}"/>
              </a:ext>
            </a:extLst>
          </p:cNvPr>
          <p:cNvSpPr txBox="1">
            <a:spLocks/>
          </p:cNvSpPr>
          <p:nvPr/>
        </p:nvSpPr>
        <p:spPr>
          <a:xfrm>
            <a:off x="2102214" y="400788"/>
            <a:ext cx="1938679" cy="9418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EA2DFF-0D54-F8DA-EB79-B26F50E56A59}"/>
              </a:ext>
            </a:extLst>
          </p:cNvPr>
          <p:cNvCxnSpPr>
            <a:cxnSpLocks/>
          </p:cNvCxnSpPr>
          <p:nvPr/>
        </p:nvCxnSpPr>
        <p:spPr>
          <a:xfrm>
            <a:off x="4819839" y="700088"/>
            <a:ext cx="6638544" cy="0"/>
          </a:xfrm>
          <a:prstGeom prst="line">
            <a:avLst/>
          </a:prstGeom>
          <a:ln w="12700">
            <a:solidFill>
              <a:srgbClr val="100FC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F981DF-D06A-C900-1793-BD847932D516}"/>
              </a:ext>
            </a:extLst>
          </p:cNvPr>
          <p:cNvCxnSpPr>
            <a:cxnSpLocks/>
          </p:cNvCxnSpPr>
          <p:nvPr/>
        </p:nvCxnSpPr>
        <p:spPr>
          <a:xfrm>
            <a:off x="4819839" y="2049138"/>
            <a:ext cx="6638544" cy="0"/>
          </a:xfrm>
          <a:prstGeom prst="line">
            <a:avLst/>
          </a:prstGeom>
          <a:ln w="12700">
            <a:solidFill>
              <a:srgbClr val="100FC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0F1607-ACA3-F03F-39C7-E57384D6C4CA}"/>
              </a:ext>
            </a:extLst>
          </p:cNvPr>
          <p:cNvCxnSpPr>
            <a:cxnSpLocks/>
          </p:cNvCxnSpPr>
          <p:nvPr/>
        </p:nvCxnSpPr>
        <p:spPr>
          <a:xfrm>
            <a:off x="4819839" y="3389201"/>
            <a:ext cx="6638544" cy="0"/>
          </a:xfrm>
          <a:prstGeom prst="line">
            <a:avLst/>
          </a:prstGeom>
          <a:ln w="12700">
            <a:solidFill>
              <a:srgbClr val="100FC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76C86AC-CB3F-59E1-EC4A-0C9E7BC6B5B7}"/>
              </a:ext>
            </a:extLst>
          </p:cNvPr>
          <p:cNvCxnSpPr>
            <a:cxnSpLocks/>
          </p:cNvCxnSpPr>
          <p:nvPr/>
        </p:nvCxnSpPr>
        <p:spPr>
          <a:xfrm>
            <a:off x="4819839" y="4792251"/>
            <a:ext cx="6638544" cy="0"/>
          </a:xfrm>
          <a:prstGeom prst="line">
            <a:avLst/>
          </a:prstGeom>
          <a:ln w="12700">
            <a:solidFill>
              <a:srgbClr val="100FC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06132A-2F34-871E-9775-C938CC35DC44}"/>
              </a:ext>
            </a:extLst>
          </p:cNvPr>
          <p:cNvCxnSpPr>
            <a:cxnSpLocks/>
          </p:cNvCxnSpPr>
          <p:nvPr/>
        </p:nvCxnSpPr>
        <p:spPr>
          <a:xfrm>
            <a:off x="4819839" y="6163850"/>
            <a:ext cx="6638544" cy="0"/>
          </a:xfrm>
          <a:prstGeom prst="line">
            <a:avLst/>
          </a:prstGeom>
          <a:ln w="12700">
            <a:solidFill>
              <a:srgbClr val="100FC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51BB9BE-1456-F90A-277A-FBC4C66A8709}"/>
              </a:ext>
            </a:extLst>
          </p:cNvPr>
          <p:cNvSpPr/>
          <p:nvPr/>
        </p:nvSpPr>
        <p:spPr>
          <a:xfrm>
            <a:off x="723900" y="685800"/>
            <a:ext cx="4862514" cy="5486400"/>
          </a:xfrm>
          <a:prstGeom prst="roundRect">
            <a:avLst>
              <a:gd name="adj" fmla="val 4982"/>
            </a:avLst>
          </a:prstGeom>
          <a:gradFill>
            <a:gsLst>
              <a:gs pos="100000">
                <a:srgbClr val="100FCF"/>
              </a:gs>
              <a:gs pos="0">
                <a:srgbClr val="3D3DF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28" name="Title 8">
            <a:extLst>
              <a:ext uri="{FF2B5EF4-FFF2-40B4-BE49-F238E27FC236}">
                <a16:creationId xmlns:a16="http://schemas.microsoft.com/office/drawing/2014/main" id="{F6DA272A-D9C4-C5A1-2BC8-4F2F83C9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708" y="2321238"/>
            <a:ext cx="3421132" cy="247101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b="0" dirty="0">
                <a:solidFill>
                  <a:schemeClr val="bg1"/>
                </a:solidFill>
              </a:rPr>
              <a:t>Data-driven, 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audience strategies have already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maximized reach &amp; impact</a:t>
            </a:r>
            <a:r>
              <a:rPr lang="en-US" b="0" dirty="0">
                <a:solidFill>
                  <a:schemeClr val="bg1"/>
                </a:solidFill>
              </a:rPr>
              <a:t> for our B2B partners</a:t>
            </a:r>
            <a:br>
              <a:rPr lang="en-US" b="0" dirty="0">
                <a:solidFill>
                  <a:schemeClr val="bg1"/>
                </a:solidFill>
              </a:rPr>
            </a:b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82F6A249-FFBE-A7DE-D547-761215CF5CA6}"/>
              </a:ext>
            </a:extLst>
          </p:cNvPr>
          <p:cNvSpPr txBox="1">
            <a:spLocks/>
          </p:cNvSpPr>
          <p:nvPr/>
        </p:nvSpPr>
        <p:spPr>
          <a:xfrm>
            <a:off x="6779940" y="1116066"/>
            <a:ext cx="2473222" cy="4910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Arial" panose="020B0604020202020204" pitchFamily="34" charset="0"/>
              </a:rPr>
              <a:t>More Target Audience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Arial" panose="020B0604020202020204" pitchFamily="34" charset="0"/>
              </a:rPr>
              <a:t>Impressions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0B094DA8-08CA-2A5F-58F1-0BFFF3338189}"/>
              </a:ext>
            </a:extLst>
          </p:cNvPr>
          <p:cNvSpPr txBox="1">
            <a:spLocks/>
          </p:cNvSpPr>
          <p:nvPr/>
        </p:nvSpPr>
        <p:spPr>
          <a:xfrm>
            <a:off x="9512027" y="1108963"/>
            <a:ext cx="1995829" cy="6899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Arial" panose="020B0604020202020204" pitchFamily="34" charset="0"/>
              </a:rPr>
              <a:t>+36% 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84FAC1A5-07B5-E8BA-2C2C-BBE6E90FBFEC}"/>
              </a:ext>
            </a:extLst>
          </p:cNvPr>
          <p:cNvSpPr txBox="1">
            <a:spLocks/>
          </p:cNvSpPr>
          <p:nvPr/>
        </p:nvSpPr>
        <p:spPr>
          <a:xfrm>
            <a:off x="6779940" y="2487853"/>
            <a:ext cx="1894359" cy="4626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Arial" panose="020B0604020202020204" pitchFamily="34" charset="0"/>
              </a:rPr>
              <a:t>Higher Target Audience Index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6B86BC89-BAA4-6F0E-E68C-305C5C722743}"/>
              </a:ext>
            </a:extLst>
          </p:cNvPr>
          <p:cNvSpPr txBox="1">
            <a:spLocks/>
          </p:cNvSpPr>
          <p:nvPr/>
        </p:nvSpPr>
        <p:spPr>
          <a:xfrm>
            <a:off x="9512027" y="2486196"/>
            <a:ext cx="1995829" cy="6666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Arial" panose="020B0604020202020204" pitchFamily="34" charset="0"/>
              </a:rPr>
              <a:t>+9% 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F51955D7-6092-734F-80E5-2EA993025479}"/>
              </a:ext>
            </a:extLst>
          </p:cNvPr>
          <p:cNvSpPr txBox="1">
            <a:spLocks/>
          </p:cNvSpPr>
          <p:nvPr/>
        </p:nvSpPr>
        <p:spPr>
          <a:xfrm>
            <a:off x="6779940" y="3859409"/>
            <a:ext cx="1894359" cy="46263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Arial" panose="020B0604020202020204" pitchFamily="34" charset="0"/>
              </a:rPr>
              <a:t>Greater Target Audience Reach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EE369622-8719-316C-FB60-98D71C2F9FD7}"/>
              </a:ext>
            </a:extLst>
          </p:cNvPr>
          <p:cNvSpPr txBox="1">
            <a:spLocks/>
          </p:cNvSpPr>
          <p:nvPr/>
        </p:nvSpPr>
        <p:spPr>
          <a:xfrm>
            <a:off x="9512027" y="3825743"/>
            <a:ext cx="1995829" cy="7296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Arial" panose="020B0604020202020204" pitchFamily="34" charset="0"/>
              </a:rPr>
              <a:t>+55% 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0B174C77-E54F-854F-C9EF-7A887C639C9C}"/>
              </a:ext>
            </a:extLst>
          </p:cNvPr>
          <p:cNvSpPr txBox="1">
            <a:spLocks/>
          </p:cNvSpPr>
          <p:nvPr/>
        </p:nvSpPr>
        <p:spPr>
          <a:xfrm>
            <a:off x="6779940" y="5251603"/>
            <a:ext cx="2473223" cy="4612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Arial" panose="020B0604020202020204" pitchFamily="34" charset="0"/>
              </a:rPr>
              <a:t>Better Cost Efficiency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Arial" panose="020B0604020202020204" pitchFamily="34" charset="0"/>
              </a:rPr>
              <a:t>&amp; Lower CPM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A8A9CA2E-58D8-2012-C645-24355B33AB09}"/>
              </a:ext>
            </a:extLst>
          </p:cNvPr>
          <p:cNvSpPr txBox="1">
            <a:spLocks/>
          </p:cNvSpPr>
          <p:nvPr/>
        </p:nvSpPr>
        <p:spPr>
          <a:xfrm>
            <a:off x="9512027" y="5239351"/>
            <a:ext cx="1995829" cy="7065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Arial" panose="020B0604020202020204" pitchFamily="34" charset="0"/>
              </a:rPr>
              <a:t>-20% </a:t>
            </a: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C9E7B24F-6808-8429-2C90-14341786FD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6371" y="1122218"/>
            <a:ext cx="469232" cy="469232"/>
          </a:xfrm>
          <a:prstGeom prst="rect">
            <a:avLst/>
          </a:prstGeom>
        </p:spPr>
      </p:pic>
      <p:pic>
        <p:nvPicPr>
          <p:cNvPr id="39" name="Graphic 38" descr="Checkmark with solid fill">
            <a:extLst>
              <a:ext uri="{FF2B5EF4-FFF2-40B4-BE49-F238E27FC236}">
                <a16:creationId xmlns:a16="http://schemas.microsoft.com/office/drawing/2014/main" id="{7B36B76E-5CB4-0674-C1F7-8BE5FE441E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6371" y="2508106"/>
            <a:ext cx="469232" cy="469232"/>
          </a:xfrm>
          <a:prstGeom prst="rect">
            <a:avLst/>
          </a:prstGeom>
        </p:spPr>
      </p:pic>
      <p:pic>
        <p:nvPicPr>
          <p:cNvPr id="40" name="Graphic 39" descr="Checkmark with solid fill">
            <a:extLst>
              <a:ext uri="{FF2B5EF4-FFF2-40B4-BE49-F238E27FC236}">
                <a16:creationId xmlns:a16="http://schemas.microsoft.com/office/drawing/2014/main" id="{05826C08-1FDB-B8D8-35A9-D39B42ACA7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6371" y="3822556"/>
            <a:ext cx="469232" cy="469232"/>
          </a:xfrm>
          <a:prstGeom prst="rect">
            <a:avLst/>
          </a:prstGeom>
        </p:spPr>
      </p:pic>
      <p:pic>
        <p:nvPicPr>
          <p:cNvPr id="41" name="Graphic 40" descr="Checkmark with solid fill">
            <a:extLst>
              <a:ext uri="{FF2B5EF4-FFF2-40B4-BE49-F238E27FC236}">
                <a16:creationId xmlns:a16="http://schemas.microsoft.com/office/drawing/2014/main" id="{03DFC9A5-DE9E-6682-4733-275C66E537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6371" y="5237018"/>
            <a:ext cx="469232" cy="469232"/>
          </a:xfrm>
          <a:prstGeom prst="rect">
            <a:avLst/>
          </a:prstGeom>
        </p:spPr>
      </p:pic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DC7A8ADB-667D-5FB5-90A2-9B7F82AA3EDD}"/>
              </a:ext>
            </a:extLst>
          </p:cNvPr>
          <p:cNvSpPr txBox="1">
            <a:spLocks/>
          </p:cNvSpPr>
          <p:nvPr/>
        </p:nvSpPr>
        <p:spPr>
          <a:xfrm>
            <a:off x="723900" y="6488884"/>
            <a:ext cx="9469464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Source: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AdSmart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advanced audience campaign performance vs. standard demo campaign performance; B2B category average 2022-2023 YTD</a:t>
            </a:r>
          </a:p>
        </p:txBody>
      </p:sp>
    </p:spTree>
    <p:extLst>
      <p:ext uri="{BB962C8B-B14F-4D97-AF65-F5344CB8AC3E}">
        <p14:creationId xmlns:p14="http://schemas.microsoft.com/office/powerpoint/2010/main" val="423271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C35BE-5F9A-8225-1BC7-7C1CE6C0D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47">
            <a:extLst>
              <a:ext uri="{FF2B5EF4-FFF2-40B4-BE49-F238E27FC236}">
                <a16:creationId xmlns:a16="http://schemas.microsoft.com/office/drawing/2014/main" id="{BF8DC704-A007-EDC3-BCA8-E84DDA21843A}"/>
              </a:ext>
            </a:extLst>
          </p:cNvPr>
          <p:cNvSpPr/>
          <p:nvPr/>
        </p:nvSpPr>
        <p:spPr>
          <a:xfrm>
            <a:off x="739313" y="1570567"/>
            <a:ext cx="3320036" cy="2924736"/>
          </a:xfrm>
          <a:prstGeom prst="roundRect">
            <a:avLst>
              <a:gd name="adj" fmla="val 48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ED2763-0B45-B943-FF84-2835BF95F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4C2C2-D810-4C4F-B43D-1CC8DBDFC0E5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A64A0D6A-94ED-A0B0-585B-7F0260A075F6}"/>
              </a:ext>
            </a:extLst>
          </p:cNvPr>
          <p:cNvSpPr/>
          <p:nvPr/>
        </p:nvSpPr>
        <p:spPr>
          <a:xfrm rot="5400000">
            <a:off x="5101256" y="1246470"/>
            <a:ext cx="1177383" cy="2793758"/>
          </a:xfrm>
          <a:prstGeom prst="snip1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E1AD0035-0DF5-1A02-2885-42FC261EB8B5}"/>
              </a:ext>
            </a:extLst>
          </p:cNvPr>
          <p:cNvSpPr/>
          <p:nvPr/>
        </p:nvSpPr>
        <p:spPr>
          <a:xfrm rot="5400000">
            <a:off x="5060231" y="4786969"/>
            <a:ext cx="1202659" cy="2755760"/>
          </a:xfrm>
          <a:prstGeom prst="snip1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DC4A4BFC-33F0-0AEF-C842-D7A6DDAD4B55}"/>
              </a:ext>
            </a:extLst>
          </p:cNvPr>
          <p:cNvSpPr/>
          <p:nvPr/>
        </p:nvSpPr>
        <p:spPr>
          <a:xfrm rot="5400000">
            <a:off x="9286580" y="4827527"/>
            <a:ext cx="1202659" cy="2804397"/>
          </a:xfrm>
          <a:prstGeom prst="snip1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47" name="Snip Single Corner Rectangle 46">
            <a:extLst>
              <a:ext uri="{FF2B5EF4-FFF2-40B4-BE49-F238E27FC236}">
                <a16:creationId xmlns:a16="http://schemas.microsoft.com/office/drawing/2014/main" id="{B27B6727-4051-72A6-D3D3-9B303BE71BE6}"/>
              </a:ext>
            </a:extLst>
          </p:cNvPr>
          <p:cNvSpPr/>
          <p:nvPr/>
        </p:nvSpPr>
        <p:spPr>
          <a:xfrm rot="5400000">
            <a:off x="1276573" y="1881163"/>
            <a:ext cx="1037809" cy="2777247"/>
          </a:xfrm>
          <a:prstGeom prst="snip1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50" name="Snip Single Corner Rectangle 49">
            <a:extLst>
              <a:ext uri="{FF2B5EF4-FFF2-40B4-BE49-F238E27FC236}">
                <a16:creationId xmlns:a16="http://schemas.microsoft.com/office/drawing/2014/main" id="{FED39543-07A3-740A-2DAA-F2697FD33F3D}"/>
              </a:ext>
            </a:extLst>
          </p:cNvPr>
          <p:cNvSpPr/>
          <p:nvPr/>
        </p:nvSpPr>
        <p:spPr>
          <a:xfrm rot="5400000">
            <a:off x="1374237" y="196847"/>
            <a:ext cx="1037809" cy="2777247"/>
          </a:xfrm>
          <a:prstGeom prst="snip1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A514DD-1296-60F4-436D-AD01E4C7E579}"/>
              </a:ext>
            </a:extLst>
          </p:cNvPr>
          <p:cNvSpPr txBox="1"/>
          <p:nvPr/>
        </p:nvSpPr>
        <p:spPr>
          <a:xfrm>
            <a:off x="739313" y="4613450"/>
            <a:ext cx="3405258" cy="11196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Arial"/>
              </a:rPr>
              <a:t>Challenge </a:t>
            </a:r>
            <a:b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Arial"/>
              </a:rPr>
            </a:br>
            <a:r>
              <a:rPr kumimoji="0" lang="en-US" sz="14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A leading IT company wanted to make the most of their linear ad spend to drive search engagement</a:t>
            </a:r>
            <a:endParaRPr kumimoji="0" lang="en-US" sz="1600" b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02FCA0B-E0B1-717E-0D45-E5E9AE4512C3}"/>
              </a:ext>
            </a:extLst>
          </p:cNvPr>
          <p:cNvSpPr txBox="1">
            <a:spLocks/>
          </p:cNvSpPr>
          <p:nvPr/>
        </p:nvSpPr>
        <p:spPr>
          <a:xfrm>
            <a:off x="4948403" y="885127"/>
            <a:ext cx="5923301" cy="5332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ea typeface="Calibri" panose="020F0502020204030204" pitchFamily="34" charset="0"/>
              </a:rPr>
              <a:t>Data-driven optimization resulted in </a:t>
            </a:r>
            <a:r>
              <a:rPr lang="en-US" sz="1200" b="1" dirty="0">
                <a:solidFill>
                  <a:schemeClr val="bg1"/>
                </a:solidFill>
                <a:ea typeface="Calibri" panose="020F0502020204030204" pitchFamily="34" charset="0"/>
              </a:rPr>
              <a:t>expanding number of linear properties purchased</a:t>
            </a:r>
            <a:r>
              <a:rPr lang="en-US" sz="1200" dirty="0">
                <a:solidFill>
                  <a:schemeClr val="bg1"/>
                </a:solidFill>
                <a:ea typeface="Calibri" panose="020F0502020204030204" pitchFamily="34" charset="0"/>
              </a:rPr>
              <a:t>, while also </a:t>
            </a:r>
            <a:r>
              <a:rPr lang="en-US" sz="1200" b="1" dirty="0">
                <a:solidFill>
                  <a:schemeClr val="bg1"/>
                </a:solidFill>
                <a:ea typeface="Calibri" panose="020F0502020204030204" pitchFamily="34" charset="0"/>
              </a:rPr>
              <a:t>increasing CNBC, and still including Golf </a:t>
            </a:r>
          </a:p>
          <a:p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D11573-7609-C5F7-DA42-1D88008C27A8}"/>
              </a:ext>
            </a:extLst>
          </p:cNvPr>
          <p:cNvSpPr/>
          <p:nvPr/>
        </p:nvSpPr>
        <p:spPr>
          <a:xfrm>
            <a:off x="6448785" y="1400042"/>
            <a:ext cx="4662591" cy="1491134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34">
            <a:extLst>
              <a:ext uri="{FF2B5EF4-FFF2-40B4-BE49-F238E27FC236}">
                <a16:creationId xmlns:a16="http://schemas.microsoft.com/office/drawing/2014/main" id="{46EABCBD-48DE-0D28-B525-1E0CD61D8BA5}"/>
              </a:ext>
            </a:extLst>
          </p:cNvPr>
          <p:cNvSpPr/>
          <p:nvPr/>
        </p:nvSpPr>
        <p:spPr>
          <a:xfrm>
            <a:off x="4947099" y="1400042"/>
            <a:ext cx="3041578" cy="1491134"/>
          </a:xfrm>
          <a:prstGeom prst="homePlate">
            <a:avLst>
              <a:gd name="adj" fmla="val 51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32F4F-5227-1379-05B5-52A87298C3B6}"/>
              </a:ext>
            </a:extLst>
          </p:cNvPr>
          <p:cNvSpPr txBox="1"/>
          <p:nvPr/>
        </p:nvSpPr>
        <p:spPr>
          <a:xfrm>
            <a:off x="9820094" y="1402869"/>
            <a:ext cx="1537341" cy="307072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400" b="1" spc="300"/>
              <a:t>OPTIMIZED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735DD-F6D0-AC94-D493-FC3354B8405E}"/>
              </a:ext>
            </a:extLst>
          </p:cNvPr>
          <p:cNvSpPr txBox="1"/>
          <p:nvPr/>
        </p:nvSpPr>
        <p:spPr>
          <a:xfrm>
            <a:off x="5040157" y="1402869"/>
            <a:ext cx="1752141" cy="307072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400" spc="300">
                <a:solidFill>
                  <a:srgbClr val="100FCF"/>
                </a:solidFill>
              </a:rPr>
              <a:t>UNOPTIMIZED</a:t>
            </a:r>
            <a:r>
              <a:rPr lang="en-US" sz="1400" b="1" spc="300">
                <a:solidFill>
                  <a:srgbClr val="6C9A8B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B2B2BA-058C-7E4A-06F3-281B007C235D}"/>
              </a:ext>
            </a:extLst>
          </p:cNvPr>
          <p:cNvSpPr txBox="1"/>
          <p:nvPr/>
        </p:nvSpPr>
        <p:spPr>
          <a:xfrm>
            <a:off x="5040157" y="1668966"/>
            <a:ext cx="2379854" cy="307072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400"/>
              <a:t>Number of Properties: </a:t>
            </a:r>
            <a:r>
              <a:rPr lang="en-US" sz="1400" b="1"/>
              <a:t>3</a:t>
            </a:r>
            <a:r>
              <a:rPr lang="en-US" sz="140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F8E59-692F-3B44-4650-0B4B99CEF776}"/>
              </a:ext>
            </a:extLst>
          </p:cNvPr>
          <p:cNvSpPr txBox="1"/>
          <p:nvPr/>
        </p:nvSpPr>
        <p:spPr>
          <a:xfrm>
            <a:off x="7849807" y="1668966"/>
            <a:ext cx="2379854" cy="307072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400"/>
              <a:t>Number of Properties: </a:t>
            </a:r>
            <a:r>
              <a:rPr lang="en-US" sz="1400" b="1"/>
              <a:t>7</a:t>
            </a:r>
            <a:r>
              <a:rPr lang="en-US" sz="1400"/>
              <a:t> 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B4B181A-D1FA-7A8F-0CC4-3438B1100C3B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194" b="21194"/>
          <a:stretch/>
        </p:blipFill>
        <p:spPr>
          <a:xfrm>
            <a:off x="5763331" y="2032936"/>
            <a:ext cx="1028967" cy="53352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63936D4-9162-891F-4BE4-19C039A452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4408" y="1893789"/>
            <a:ext cx="902024" cy="81182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C46048C-6ED5-113B-DEA9-FF1F7FCAAAC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194" b="21194"/>
          <a:stretch/>
        </p:blipFill>
        <p:spPr>
          <a:xfrm>
            <a:off x="8076502" y="1905317"/>
            <a:ext cx="902023" cy="46770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3F70658-278B-841E-5AA4-0C34DA6A6B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3636" y="1798516"/>
            <a:ext cx="757010" cy="68130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4A12F8F-2DC9-0911-D92C-58E867D6BB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9651" y="2281337"/>
            <a:ext cx="757010" cy="68130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2C03C5E-52FF-4778-A2AC-7B899CD3E2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72154" y="2075651"/>
            <a:ext cx="757010" cy="68130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E13B19E-B07F-285A-D641-95EC2C0155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1082" y="2333773"/>
            <a:ext cx="691724" cy="57643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8510CEB-9E77-0FFC-37EE-D0D574452D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633128" y="2303275"/>
            <a:ext cx="851171" cy="63743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D794876-EAB2-CB7E-E1B6-F0B743E710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80819" y="1850952"/>
            <a:ext cx="640484" cy="5764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B9C9FD1-3F96-0E94-30DE-681EE9C9B4E6}"/>
              </a:ext>
            </a:extLst>
          </p:cNvPr>
          <p:cNvSpPr txBox="1"/>
          <p:nvPr/>
        </p:nvSpPr>
        <p:spPr>
          <a:xfrm>
            <a:off x="4851160" y="500743"/>
            <a:ext cx="6255912" cy="409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ndview"/>
                <a:ea typeface="+mn-ea"/>
                <a:cs typeface="Arial"/>
              </a:rPr>
              <a:t>Solution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5F8E61-1630-2E43-2FFA-B488E1D10570}"/>
              </a:ext>
            </a:extLst>
          </p:cNvPr>
          <p:cNvSpPr txBox="1"/>
          <p:nvPr/>
        </p:nvSpPr>
        <p:spPr>
          <a:xfrm>
            <a:off x="4834727" y="3428452"/>
            <a:ext cx="6255912" cy="409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>
                <a:solidFill>
                  <a:schemeClr val="bg1"/>
                </a:solidFill>
                <a:latin typeface="Grandview"/>
                <a:cs typeface="Arial"/>
              </a:rPr>
              <a:t>Results: EDO Search Engagement 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5F9A74-8551-C1CE-C6D6-49CDCECD4FF5}"/>
              </a:ext>
            </a:extLst>
          </p:cNvPr>
          <p:cNvSpPr/>
          <p:nvPr/>
        </p:nvSpPr>
        <p:spPr>
          <a:xfrm>
            <a:off x="4965560" y="3932989"/>
            <a:ext cx="2581369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+32% 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lift in search engagement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compared to non-NBCU linear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5ED0BF-C78E-1FC3-3B35-8FE972B40ABC}"/>
              </a:ext>
            </a:extLst>
          </p:cNvPr>
          <p:cNvSpPr/>
          <p:nvPr/>
        </p:nvSpPr>
        <p:spPr>
          <a:xfrm>
            <a:off x="7794565" y="3932989"/>
            <a:ext cx="2209334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+17% 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lift in search engagement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compared to NBCU non-DDL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" panose="020B0502040204020203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CCA721-75B8-DBE2-55F5-BA9A51D1E64D}"/>
              </a:ext>
            </a:extLst>
          </p:cNvPr>
          <p:cNvSpPr/>
          <p:nvPr/>
        </p:nvSpPr>
        <p:spPr>
          <a:xfrm>
            <a:off x="4957589" y="5270323"/>
            <a:ext cx="5512594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53D7"/>
              </a:buClr>
              <a:buSzPct val="75000"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Grandview"/>
              </a:rPr>
              <a:t>Power of E!, Oxygen, Bravo</a:t>
            </a:r>
            <a:br>
              <a:rPr lang="en-US" b="1">
                <a:solidFill>
                  <a:prstClr val="white"/>
                </a:solidFill>
                <a:latin typeface="Grandview"/>
              </a:rPr>
            </a:br>
            <a:r>
              <a:rPr lang="en-US" sz="1200">
                <a:solidFill>
                  <a:prstClr val="white"/>
                </a:solidFill>
                <a:latin typeface="Grandview"/>
              </a:rPr>
              <a:t>New non-endemic networks </a:t>
            </a:r>
            <a:r>
              <a:rPr lang="en-US" sz="1200" b="1">
                <a:solidFill>
                  <a:prstClr val="white"/>
                </a:solidFill>
                <a:latin typeface="Grandview"/>
              </a:rPr>
              <a:t>outperformed endemic network</a:t>
            </a:r>
            <a:r>
              <a:rPr lang="en-US" sz="1200">
                <a:solidFill>
                  <a:prstClr val="white"/>
                </a:solidFill>
                <a:latin typeface="Grandview"/>
              </a:rPr>
              <a:t>s and drove some of the </a:t>
            </a:r>
            <a:r>
              <a:rPr lang="en-US" sz="1200" b="1">
                <a:solidFill>
                  <a:prstClr val="white"/>
                </a:solidFill>
                <a:latin typeface="Grandview"/>
              </a:rPr>
              <a:t>strongest search engagement lifts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80EAB24A-92EB-AD00-9B85-C150A73920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11928" y="2041675"/>
            <a:ext cx="561975" cy="43815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B517E51-5CC1-B549-C730-05619C6AC0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19745" y="2439963"/>
            <a:ext cx="471579" cy="367672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D9BEBE00-1A9C-3026-DB38-2EEB287A200A}"/>
              </a:ext>
            </a:extLst>
          </p:cNvPr>
          <p:cNvSpPr txBox="1">
            <a:spLocks/>
          </p:cNvSpPr>
          <p:nvPr/>
        </p:nvSpPr>
        <p:spPr>
          <a:xfrm>
            <a:off x="872165" y="2784255"/>
            <a:ext cx="2854058" cy="97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00FCF"/>
                </a:solidFill>
                <a:latin typeface="Grandview"/>
              </a:rPr>
              <a:t>Optimizing for B2B Audience Reach &amp; Engagement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244FD9-FF86-91D4-D2DD-A7382241D940}"/>
              </a:ext>
            </a:extLst>
          </p:cNvPr>
          <p:cNvSpPr txBox="1"/>
          <p:nvPr/>
        </p:nvSpPr>
        <p:spPr>
          <a:xfrm>
            <a:off x="872165" y="2386497"/>
            <a:ext cx="2960586" cy="346185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Grandview"/>
                <a:ea typeface="+mj-ea"/>
                <a:cs typeface="+mj-cs"/>
              </a:rPr>
              <a:t>B2B IT Company Case Study</a:t>
            </a:r>
          </a:p>
        </p:txBody>
      </p:sp>
    </p:spTree>
    <p:extLst>
      <p:ext uri="{BB962C8B-B14F-4D97-AF65-F5344CB8AC3E}">
        <p14:creationId xmlns:p14="http://schemas.microsoft.com/office/powerpoint/2010/main" val="306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E5EE2-C176-A062-3380-3B1DA6156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create an effective business continuity plan | CIO">
            <a:extLst>
              <a:ext uri="{FF2B5EF4-FFF2-40B4-BE49-F238E27FC236}">
                <a16:creationId xmlns:a16="http://schemas.microsoft.com/office/drawing/2014/main" id="{8FF385AE-1249-32CA-428F-CE4FAD4D4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-3" y="-2860"/>
            <a:ext cx="12192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usiness Meeting and Conference Etiquette - Diane Gottsman | Leading  Etiquette Expert | Modern Manners Authority">
            <a:extLst>
              <a:ext uri="{FF2B5EF4-FFF2-40B4-BE49-F238E27FC236}">
                <a16:creationId xmlns:a16="http://schemas.microsoft.com/office/drawing/2014/main" id="{AD9C89FB-F6FC-F8DB-C857-7743D2E68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5"/>
          <a:stretch/>
        </p:blipFill>
        <p:spPr bwMode="auto">
          <a:xfrm>
            <a:off x="0" y="-1"/>
            <a:ext cx="122224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E561A44-2DE1-81B0-00A8-71937BB2C193}"/>
              </a:ext>
            </a:extLst>
          </p:cNvPr>
          <p:cNvSpPr/>
          <p:nvPr/>
        </p:nvSpPr>
        <p:spPr>
          <a:xfrm rot="10800000">
            <a:off x="-587829" y="5051625"/>
            <a:ext cx="10515600" cy="1585693"/>
          </a:xfrm>
          <a:prstGeom prst="roundRect">
            <a:avLst>
              <a:gd name="adj" fmla="val 10464"/>
            </a:avLst>
          </a:prstGeom>
          <a:gradFill>
            <a:gsLst>
              <a:gs pos="86000">
                <a:srgbClr val="0A05CE"/>
              </a:gs>
              <a:gs pos="0">
                <a:srgbClr val="4C7FDE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BE91C3-8EDC-A7AF-6780-E09C107D9B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671" y="5290464"/>
            <a:ext cx="1604497" cy="184588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F36FA74-1EFB-FFFE-6231-0E2FE956781B}"/>
              </a:ext>
            </a:extLst>
          </p:cNvPr>
          <p:cNvSpPr txBox="1">
            <a:spLocks/>
          </p:cNvSpPr>
          <p:nvPr/>
        </p:nvSpPr>
        <p:spPr>
          <a:xfrm>
            <a:off x="745671" y="439050"/>
            <a:ext cx="3191105" cy="19509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000" kern="1200" cap="none" spc="3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Grandview"/>
              </a:rPr>
              <a:t>2025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B0051C-8AE0-317A-6CA1-AD8DC2D9B90F}"/>
              </a:ext>
            </a:extLst>
          </p:cNvPr>
          <p:cNvSpPr txBox="1"/>
          <p:nvPr/>
        </p:nvSpPr>
        <p:spPr>
          <a:xfrm>
            <a:off x="745671" y="5844472"/>
            <a:ext cx="7103418" cy="617028"/>
          </a:xfrm>
          <a:prstGeom prst="rect">
            <a:avLst/>
          </a:prstGeom>
          <a:noFill/>
        </p:spPr>
        <p:txBody>
          <a:bodyPr wrap="square" lIns="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NBCU B2B Category Strategy Team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Dominique Folacci, </a:t>
            </a:r>
            <a:r>
              <a:rPr lang="en-US" sz="1600" dirty="0">
                <a:solidFill>
                  <a:schemeClr val="bg1"/>
                </a:solidFill>
                <a:latin typeface="Grandview"/>
              </a:rPr>
              <a:t>Nicole Lee, &amp; Savannah Stephens</a:t>
            </a:r>
          </a:p>
        </p:txBody>
      </p:sp>
    </p:spTree>
    <p:extLst>
      <p:ext uri="{BB962C8B-B14F-4D97-AF65-F5344CB8AC3E}">
        <p14:creationId xmlns:p14="http://schemas.microsoft.com/office/powerpoint/2010/main" val="27734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1A4A1-A2D0-E4FB-5DB9-991CD6FD5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>
            <a:extLst>
              <a:ext uri="{FF2B5EF4-FFF2-40B4-BE49-F238E27FC236}">
                <a16:creationId xmlns:a16="http://schemas.microsoft.com/office/drawing/2014/main" id="{F6A154F0-A676-BFB8-3816-3867D5E2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102" y="2252314"/>
            <a:ext cx="3116911" cy="2424515"/>
          </a:xfrm>
        </p:spPr>
        <p:txBody>
          <a:bodyPr anchor="t">
            <a:noAutofit/>
          </a:bodyPr>
          <a:lstStyle/>
          <a:p>
            <a:r>
              <a:rPr lang="en-US" dirty="0">
                <a:latin typeface="Grandview" panose="020B0502040204020203" pitchFamily="34" charset="0"/>
              </a:rPr>
              <a:t>Today’s B2B decision-making process has grown more complex </a:t>
            </a:r>
            <a:br>
              <a:rPr lang="en-US" b="0" dirty="0">
                <a:latin typeface="Grandview" panose="020B0502040204020203" pitchFamily="34" charset="0"/>
              </a:rPr>
            </a:b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  <a:latin typeface="Grandview" panose="020B0502040204020203" pitchFamily="34" charset="0"/>
              </a:rPr>
              <a:t>necessitating new sales &amp; marketing strategies 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3B54864B-0644-A582-7414-1ED6EC4F6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3256" y="496341"/>
            <a:ext cx="6911639" cy="6027504"/>
          </a:xfrm>
          <a:prstGeom prst="roundRect">
            <a:avLst>
              <a:gd name="adj" fmla="val 4223"/>
            </a:avLst>
          </a:prstGeom>
          <a:solidFill>
            <a:schemeClr val="bg1">
              <a:alpha val="2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EF35D6-4437-2B78-702E-BE11241C5F07}"/>
              </a:ext>
            </a:extLst>
          </p:cNvPr>
          <p:cNvGrpSpPr/>
          <p:nvPr/>
        </p:nvGrpSpPr>
        <p:grpSpPr>
          <a:xfrm>
            <a:off x="4509521" y="961488"/>
            <a:ext cx="6825374" cy="1109248"/>
            <a:chOff x="4440509" y="861763"/>
            <a:chExt cx="6825374" cy="11092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021236-C7D9-85A4-9E75-C29CE3834DB6}"/>
                </a:ext>
              </a:extLst>
            </p:cNvPr>
            <p:cNvSpPr txBox="1"/>
            <p:nvPr/>
          </p:nvSpPr>
          <p:spPr>
            <a:xfrm>
              <a:off x="4440509" y="861763"/>
              <a:ext cx="6122870" cy="198452"/>
            </a:xfrm>
            <a:prstGeom prst="rect">
              <a:avLst/>
            </a:prstGeom>
            <a:noFill/>
          </p:spPr>
          <p:txBody>
            <a:bodyPr wrap="square" lIns="27432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Democratized Decision-Making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F7B73F-D3FA-E0BE-380B-2EB07E855E9E}"/>
                </a:ext>
              </a:extLst>
            </p:cNvPr>
            <p:cNvSpPr txBox="1"/>
            <p:nvPr/>
          </p:nvSpPr>
          <p:spPr>
            <a:xfrm>
              <a:off x="8014941" y="986126"/>
              <a:ext cx="3250942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72% 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99BF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of buying teams hire outside consultants to influence decisions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99BFC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18FA6E-9134-DB0F-DFFF-9116FF0E83FF}"/>
                </a:ext>
              </a:extLst>
            </p:cNvPr>
            <p:cNvSpPr txBox="1"/>
            <p:nvPr/>
          </p:nvSpPr>
          <p:spPr>
            <a:xfrm>
              <a:off x="4717432" y="986126"/>
              <a:ext cx="2956852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10-11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99BF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Average size of a business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99BF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99BF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decision-making group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99BFC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C08C8C-C810-C464-6FE0-5307B6ED6905}"/>
              </a:ext>
            </a:extLst>
          </p:cNvPr>
          <p:cNvGrpSpPr/>
          <p:nvPr/>
        </p:nvGrpSpPr>
        <p:grpSpPr>
          <a:xfrm>
            <a:off x="4509521" y="2664587"/>
            <a:ext cx="5767670" cy="1327989"/>
            <a:chOff x="4440509" y="2925821"/>
            <a:chExt cx="5767670" cy="132798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109232-61D1-594B-392F-3903F8FDAB93}"/>
                </a:ext>
              </a:extLst>
            </p:cNvPr>
            <p:cNvSpPr txBox="1"/>
            <p:nvPr/>
          </p:nvSpPr>
          <p:spPr>
            <a:xfrm>
              <a:off x="4440509" y="2925821"/>
              <a:ext cx="5514324" cy="198452"/>
            </a:xfrm>
            <a:prstGeom prst="rect">
              <a:avLst/>
            </a:prstGeom>
            <a:noFill/>
          </p:spPr>
          <p:txBody>
            <a:bodyPr wrap="square" lIns="27432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Shrinking Shortlists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9416EE-D531-ECE4-95C2-DE6AEE8215C8}"/>
                </a:ext>
              </a:extLst>
            </p:cNvPr>
            <p:cNvSpPr txBox="1"/>
            <p:nvPr/>
          </p:nvSpPr>
          <p:spPr>
            <a:xfrm>
              <a:off x="4723266" y="3053481"/>
              <a:ext cx="2641158" cy="12003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49%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99BF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of BDMs only consider 1-3 products per decision making cycle (up 16ppts YoY)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99BFC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1CFF8F-2C3B-F76C-2EC5-8962D9C5580A}"/>
                </a:ext>
              </a:extLst>
            </p:cNvPr>
            <p:cNvSpPr txBox="1"/>
            <p:nvPr/>
          </p:nvSpPr>
          <p:spPr>
            <a:xfrm>
              <a:off x="8020774" y="3053481"/>
              <a:ext cx="2187405" cy="12003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80-90%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99BF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of BDMs already have a vendor shortlist before the research process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99BFC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A1A764E-B692-1519-EB3B-0BE475C9779B}"/>
              </a:ext>
            </a:extLst>
          </p:cNvPr>
          <p:cNvSpPr txBox="1"/>
          <p:nvPr/>
        </p:nvSpPr>
        <p:spPr>
          <a:xfrm>
            <a:off x="612945" y="6476076"/>
            <a:ext cx="311691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Source: 6Sense, G2,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Corporatevisions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,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iSpot.tv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, Mintel, NBCU Proprietary Research (BDMs),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 B2B Institute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, eMarketer 2025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73B24E-8E2B-14EA-5C28-53471D5251BD}"/>
              </a:ext>
            </a:extLst>
          </p:cNvPr>
          <p:cNvGrpSpPr/>
          <p:nvPr/>
        </p:nvGrpSpPr>
        <p:grpSpPr>
          <a:xfrm>
            <a:off x="4509521" y="4534667"/>
            <a:ext cx="7239598" cy="1560672"/>
            <a:chOff x="4440509" y="4660170"/>
            <a:chExt cx="7239598" cy="15606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BAB4FC-8903-C916-5344-FF84CD4118CA}"/>
                </a:ext>
              </a:extLst>
            </p:cNvPr>
            <p:cNvSpPr txBox="1"/>
            <p:nvPr/>
          </p:nvSpPr>
          <p:spPr>
            <a:xfrm>
              <a:off x="4440509" y="4660170"/>
              <a:ext cx="7239598" cy="395429"/>
            </a:xfrm>
            <a:prstGeom prst="rect">
              <a:avLst/>
            </a:prstGeom>
            <a:noFill/>
          </p:spPr>
          <p:txBody>
            <a:bodyPr wrap="square" lIns="27432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Growing Prioritization </a:t>
              </a:r>
              <a:br>
                <a:rPr kumimoji="0" lang="en-US" sz="16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</a:br>
              <a:r>
                <a:rPr kumimoji="0" lang="en-US" sz="16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of Brand Building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339598-8179-68BF-91C0-6C2F1EF8B168}"/>
                </a:ext>
              </a:extLst>
            </p:cNvPr>
            <p:cNvSpPr txBox="1"/>
            <p:nvPr/>
          </p:nvSpPr>
          <p:spPr>
            <a:xfrm>
              <a:off x="4723265" y="5020513"/>
              <a:ext cx="2951019" cy="12003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95%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99BF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of BDMs are not in market now, but will be in the future while only 5% are projected to be in market now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99BFC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7E9085-AB63-1553-7BB6-9C518F6BCBEE}"/>
                </a:ext>
              </a:extLst>
            </p:cNvPr>
            <p:cNvSpPr txBox="1"/>
            <p:nvPr/>
          </p:nvSpPr>
          <p:spPr>
            <a:xfrm>
              <a:off x="8020774" y="5020513"/>
              <a:ext cx="2951019" cy="12003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45%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99BF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Grandview" panose="020B0502040204020203" pitchFamily="34" charset="0"/>
                  <a:ea typeface="+mn-ea"/>
                  <a:cs typeface="+mn-cs"/>
                </a:rPr>
                <a:t>of B2B marketers would commit over half of marketing spend on brand if not for budget constraints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99BFC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7BF292-5623-49DD-6C63-F3060A4D22F7}"/>
              </a:ext>
            </a:extLst>
          </p:cNvPr>
          <p:cNvCxnSpPr>
            <a:cxnSpLocks/>
          </p:cNvCxnSpPr>
          <p:nvPr/>
        </p:nvCxnSpPr>
        <p:spPr>
          <a:xfrm>
            <a:off x="4708762" y="2341782"/>
            <a:ext cx="6340626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F5DC4F5-4392-FD7A-CA6F-4CE4C0EFC7F9}"/>
              </a:ext>
            </a:extLst>
          </p:cNvPr>
          <p:cNvCxnSpPr>
            <a:cxnSpLocks/>
          </p:cNvCxnSpPr>
          <p:nvPr/>
        </p:nvCxnSpPr>
        <p:spPr>
          <a:xfrm>
            <a:off x="4708762" y="4263622"/>
            <a:ext cx="6340626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0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E3117-80BD-D94F-01CC-A16B63E1F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79003-2F4D-52B6-5E97-6CEC428FC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4C2C2-D810-4C4F-B43D-1CC8DBDFC0E5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26" name="Rounded Rectangle 7">
            <a:extLst>
              <a:ext uri="{FF2B5EF4-FFF2-40B4-BE49-F238E27FC236}">
                <a16:creationId xmlns:a16="http://schemas.microsoft.com/office/drawing/2014/main" id="{BF5CC4F3-036D-FC17-906C-D8789AD5363F}"/>
              </a:ext>
            </a:extLst>
          </p:cNvPr>
          <p:cNvSpPr/>
          <p:nvPr/>
        </p:nvSpPr>
        <p:spPr>
          <a:xfrm>
            <a:off x="0" y="-1"/>
            <a:ext cx="4953000" cy="6858001"/>
          </a:xfrm>
          <a:prstGeom prst="roundRect">
            <a:avLst>
              <a:gd name="adj" fmla="val 0"/>
            </a:avLst>
          </a:prstGeom>
          <a:gradFill>
            <a:gsLst>
              <a:gs pos="86000">
                <a:srgbClr val="0A05CE"/>
              </a:gs>
              <a:gs pos="0">
                <a:srgbClr val="4C7FDE"/>
              </a:gs>
            </a:gsLst>
            <a:lin ang="30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274320" rIns="27432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256AC87-5903-4124-292E-704C9883F56D}"/>
              </a:ext>
            </a:extLst>
          </p:cNvPr>
          <p:cNvSpPr txBox="1">
            <a:spLocks/>
          </p:cNvSpPr>
          <p:nvPr/>
        </p:nvSpPr>
        <p:spPr>
          <a:xfrm>
            <a:off x="817414" y="834162"/>
            <a:ext cx="3227798" cy="97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Determining the right “Business Decision Maker” targets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14436-1041-DC8C-9EB8-C78E688EFB61}"/>
              </a:ext>
            </a:extLst>
          </p:cNvPr>
          <p:cNvSpPr txBox="1"/>
          <p:nvPr/>
        </p:nvSpPr>
        <p:spPr>
          <a:xfrm>
            <a:off x="817414" y="2043710"/>
            <a:ext cx="337890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In this changing landscape, decision-making stakeholders are moving targets consisting of different types of employees coming together in a matrix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183600-025E-B853-5613-1ACD84BFD007}"/>
              </a:ext>
            </a:extLst>
          </p:cNvPr>
          <p:cNvGrpSpPr/>
          <p:nvPr/>
        </p:nvGrpSpPr>
        <p:grpSpPr>
          <a:xfrm>
            <a:off x="7485968" y="2684192"/>
            <a:ext cx="2287364" cy="2287364"/>
            <a:chOff x="7015397" y="3075072"/>
            <a:chExt cx="2287364" cy="2287364"/>
          </a:xfrm>
          <a:solidFill>
            <a:srgbClr val="100FCF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B1B4CCA-AB08-8811-71DB-0CF8C2CADEEE}"/>
                </a:ext>
              </a:extLst>
            </p:cNvPr>
            <p:cNvSpPr/>
            <p:nvPr/>
          </p:nvSpPr>
          <p:spPr>
            <a:xfrm>
              <a:off x="7155227" y="3214902"/>
              <a:ext cx="2007704" cy="200770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BE1378C-F708-1A15-B5A2-3C0A152822AE}"/>
                </a:ext>
              </a:extLst>
            </p:cNvPr>
            <p:cNvCxnSpPr>
              <a:cxnSpLocks/>
            </p:cNvCxnSpPr>
            <p:nvPr/>
          </p:nvCxnSpPr>
          <p:spPr>
            <a:xfrm>
              <a:off x="7015397" y="3075072"/>
              <a:ext cx="2287364" cy="2287364"/>
            </a:xfrm>
            <a:prstGeom prst="line">
              <a:avLst/>
            </a:prstGeom>
            <a:grpFill/>
            <a:ln w="19050" cap="flat" cmpd="sng" algn="ctr">
              <a:solidFill>
                <a:srgbClr val="100FCF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7BF9BF-D272-0C41-2120-DD3BF25FF2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5397" y="3075072"/>
              <a:ext cx="2287364" cy="2287364"/>
            </a:xfrm>
            <a:prstGeom prst="line">
              <a:avLst/>
            </a:prstGeom>
            <a:grpFill/>
            <a:ln w="19050" cap="flat" cmpd="sng" algn="ctr">
              <a:solidFill>
                <a:srgbClr val="100FCF"/>
              </a:solidFill>
              <a:prstDash val="solid"/>
              <a:miter lim="800000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23360D-BD30-7315-E526-90DE16EFEDA9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7015397" y="3075072"/>
              <a:ext cx="2287364" cy="2287364"/>
            </a:xfrm>
            <a:prstGeom prst="line">
              <a:avLst/>
            </a:prstGeom>
            <a:grpFill/>
            <a:ln w="19050" cap="flat" cmpd="sng" algn="ctr">
              <a:solidFill>
                <a:srgbClr val="100FCF"/>
              </a:solidFill>
              <a:prstDash val="solid"/>
              <a:miter lim="800000"/>
            </a:ln>
            <a:effectLst/>
          </p:spPr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C9E20C9-D10E-15D6-4BCA-E06FCFD46E37}"/>
              </a:ext>
            </a:extLst>
          </p:cNvPr>
          <p:cNvSpPr txBox="1"/>
          <p:nvPr/>
        </p:nvSpPr>
        <p:spPr>
          <a:xfrm>
            <a:off x="5290855" y="2466375"/>
            <a:ext cx="1577083" cy="369332"/>
          </a:xfrm>
          <a:prstGeom prst="rect">
            <a:avLst/>
          </a:prstGeom>
          <a:noFill/>
        </p:spPr>
        <p:txBody>
          <a:bodyPr wrap="square" lIns="91440" rIns="9144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Gatekeepers</a:t>
            </a:r>
          </a:p>
        </p:txBody>
      </p:sp>
      <p:pic>
        <p:nvPicPr>
          <p:cNvPr id="35" name="Picture 34" descr="Shape&#10;&#10;Description automatically generated with low confidence">
            <a:extLst>
              <a:ext uri="{FF2B5EF4-FFF2-40B4-BE49-F238E27FC236}">
                <a16:creationId xmlns:a16="http://schemas.microsoft.com/office/drawing/2014/main" id="{A7ECE21C-ED78-549D-81DA-8A3449F569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t="4223" b="21252"/>
          <a:stretch/>
        </p:blipFill>
        <p:spPr>
          <a:xfrm>
            <a:off x="6748711" y="2359758"/>
            <a:ext cx="737257" cy="549437"/>
          </a:xfrm>
          <a:prstGeom prst="rect">
            <a:avLst/>
          </a:prstGeom>
          <a:noFill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03402F7-B74E-91BC-1D7B-3EBCCDEB9FBE}"/>
              </a:ext>
            </a:extLst>
          </p:cNvPr>
          <p:cNvSpPr txBox="1"/>
          <p:nvPr/>
        </p:nvSpPr>
        <p:spPr>
          <a:xfrm>
            <a:off x="10406270" y="2466374"/>
            <a:ext cx="1685406" cy="369332"/>
          </a:xfrm>
          <a:prstGeom prst="rect">
            <a:avLst/>
          </a:prstGeom>
          <a:noFill/>
        </p:spPr>
        <p:txBody>
          <a:bodyPr wrap="square" lIns="91440" rIns="9144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Procurement</a:t>
            </a:r>
          </a:p>
        </p:txBody>
      </p:sp>
      <p:pic>
        <p:nvPicPr>
          <p:cNvPr id="37" name="Picture 36" descr="Shape&#10;&#10;Description automatically generated with low confidence">
            <a:extLst>
              <a:ext uri="{FF2B5EF4-FFF2-40B4-BE49-F238E27FC236}">
                <a16:creationId xmlns:a16="http://schemas.microsoft.com/office/drawing/2014/main" id="{822FB8EB-91F8-2E80-E571-A5F8CA07D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b="14346"/>
          <a:stretch/>
        </p:blipFill>
        <p:spPr>
          <a:xfrm>
            <a:off x="6331484" y="3521216"/>
            <a:ext cx="716040" cy="613316"/>
          </a:xfrm>
          <a:prstGeom prst="rect">
            <a:avLst/>
          </a:prstGeom>
          <a:noFill/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E3C8402-7A0E-F9B5-9ACD-75EB21EFF4B9}"/>
              </a:ext>
            </a:extLst>
          </p:cNvPr>
          <p:cNvSpPr txBox="1"/>
          <p:nvPr/>
        </p:nvSpPr>
        <p:spPr>
          <a:xfrm>
            <a:off x="4920640" y="3643209"/>
            <a:ext cx="152985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Influencers</a:t>
            </a:r>
          </a:p>
        </p:txBody>
      </p:sp>
      <p:pic>
        <p:nvPicPr>
          <p:cNvPr id="39" name="Picture 38" descr="Shape&#10;&#10;Description automatically generated with low confidence">
            <a:extLst>
              <a:ext uri="{FF2B5EF4-FFF2-40B4-BE49-F238E27FC236}">
                <a16:creationId xmlns:a16="http://schemas.microsoft.com/office/drawing/2014/main" id="{6A5731BD-2276-05F4-B5C8-E6C8FD6107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038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4346"/>
          <a:stretch/>
        </p:blipFill>
        <p:spPr>
          <a:xfrm>
            <a:off x="8155953" y="3072242"/>
            <a:ext cx="947394" cy="811480"/>
          </a:xfrm>
          <a:prstGeom prst="rect">
            <a:avLst/>
          </a:prstGeom>
          <a:solidFill>
            <a:srgbClr val="100FCF"/>
          </a:solidFill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EC449D2-FC14-97B8-AC48-EEF45121A3DE}"/>
              </a:ext>
            </a:extLst>
          </p:cNvPr>
          <p:cNvSpPr txBox="1"/>
          <p:nvPr/>
        </p:nvSpPr>
        <p:spPr>
          <a:xfrm>
            <a:off x="7917574" y="3863390"/>
            <a:ext cx="1478616" cy="584775"/>
          </a:xfrm>
          <a:prstGeom prst="rect">
            <a:avLst/>
          </a:prstGeom>
          <a:solidFill>
            <a:srgbClr val="100FC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Final Decision Maker</a:t>
            </a:r>
          </a:p>
        </p:txBody>
      </p:sp>
      <p:pic>
        <p:nvPicPr>
          <p:cNvPr id="41" name="Picture 40" descr="Shape&#10;&#10;Description automatically generated with low confidence">
            <a:extLst>
              <a:ext uri="{FF2B5EF4-FFF2-40B4-BE49-F238E27FC236}">
                <a16:creationId xmlns:a16="http://schemas.microsoft.com/office/drawing/2014/main" id="{E06FFCB5-EB50-2BEB-D5DD-3B9500FDD1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b="16483"/>
          <a:stretch/>
        </p:blipFill>
        <p:spPr>
          <a:xfrm>
            <a:off x="9799431" y="2359758"/>
            <a:ext cx="697539" cy="582564"/>
          </a:xfrm>
          <a:prstGeom prst="rect">
            <a:avLst/>
          </a:prstGeom>
          <a:noFill/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3790591-C8DF-9E9E-3964-92E946F5F628}"/>
              </a:ext>
            </a:extLst>
          </p:cNvPr>
          <p:cNvSpPr txBox="1"/>
          <p:nvPr/>
        </p:nvSpPr>
        <p:spPr>
          <a:xfrm>
            <a:off x="6198394" y="4795377"/>
            <a:ext cx="57646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IT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872B59-8872-968E-0322-6CC5E316A979}"/>
              </a:ext>
            </a:extLst>
          </p:cNvPr>
          <p:cNvSpPr txBox="1"/>
          <p:nvPr/>
        </p:nvSpPr>
        <p:spPr>
          <a:xfrm>
            <a:off x="10944236" y="3521216"/>
            <a:ext cx="104083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Product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Users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3336F3-9804-5899-564F-86FB104D8A4F}"/>
              </a:ext>
            </a:extLst>
          </p:cNvPr>
          <p:cNvSpPr txBox="1"/>
          <p:nvPr/>
        </p:nvSpPr>
        <p:spPr>
          <a:xfrm>
            <a:off x="10378761" y="4789742"/>
            <a:ext cx="15255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Legal</a:t>
            </a:r>
          </a:p>
        </p:txBody>
      </p:sp>
      <p:pic>
        <p:nvPicPr>
          <p:cNvPr id="45" name="Graphic 44" descr="Programmer female outline">
            <a:extLst>
              <a:ext uri="{FF2B5EF4-FFF2-40B4-BE49-F238E27FC236}">
                <a16:creationId xmlns:a16="http://schemas.microsoft.com/office/drawing/2014/main" id="{63B5F5D1-8871-CFDE-8811-1B68CE5D2D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25276" y="3499971"/>
            <a:ext cx="655807" cy="655807"/>
          </a:xfrm>
          <a:prstGeom prst="rect">
            <a:avLst/>
          </a:prstGeom>
        </p:spPr>
      </p:pic>
      <p:pic>
        <p:nvPicPr>
          <p:cNvPr id="46" name="Graphic 45" descr="USB outline">
            <a:extLst>
              <a:ext uri="{FF2B5EF4-FFF2-40B4-BE49-F238E27FC236}">
                <a16:creationId xmlns:a16="http://schemas.microsoft.com/office/drawing/2014/main" id="{13A5C4CD-9DFD-44EE-673C-2CA6A55556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27005" y="4688954"/>
            <a:ext cx="570907" cy="570907"/>
          </a:xfrm>
          <a:prstGeom prst="rect">
            <a:avLst/>
          </a:prstGeom>
        </p:spPr>
      </p:pic>
      <p:pic>
        <p:nvPicPr>
          <p:cNvPr id="47" name="Graphic 46" descr="Court outline">
            <a:extLst>
              <a:ext uri="{FF2B5EF4-FFF2-40B4-BE49-F238E27FC236}">
                <a16:creationId xmlns:a16="http://schemas.microsoft.com/office/drawing/2014/main" id="{41F6B04D-2452-F4C8-3B66-F0BC68683A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50481" y="4676688"/>
            <a:ext cx="595439" cy="59543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AE4227B-35A3-886B-55A0-E6CA5F744191}"/>
              </a:ext>
            </a:extLst>
          </p:cNvPr>
          <p:cNvSpPr txBox="1"/>
          <p:nvPr/>
        </p:nvSpPr>
        <p:spPr>
          <a:xfrm>
            <a:off x="822245" y="3996438"/>
            <a:ext cx="4647052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10-11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Stakeholders involved in 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the decision-making process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D42FA2-DC87-4095-47D1-C94AB5C34C71}"/>
              </a:ext>
            </a:extLst>
          </p:cNvPr>
          <p:cNvSpPr txBox="1"/>
          <p:nvPr/>
        </p:nvSpPr>
        <p:spPr>
          <a:xfrm>
            <a:off x="5590627" y="1191246"/>
            <a:ext cx="8039100" cy="5909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Decision-Making Stakeholder Matrix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Illustrative Example </a:t>
            </a:r>
          </a:p>
        </p:txBody>
      </p:sp>
    </p:spTree>
    <p:extLst>
      <p:ext uri="{BB962C8B-B14F-4D97-AF65-F5344CB8AC3E}">
        <p14:creationId xmlns:p14="http://schemas.microsoft.com/office/powerpoint/2010/main" val="8684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546C8D25-0AAC-9C06-B62D-CDB1D4C0D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55" y="452621"/>
            <a:ext cx="10876945" cy="9710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Today’s business leaders are younger and more diverse –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rgbClr val="0A05CE"/>
                </a:solidFill>
              </a:rPr>
              <a:t>B2B marketing must evolve accordingly to effectively reach them</a:t>
            </a:r>
            <a:endParaRPr lang="en-US" sz="3200" b="0" dirty="0">
              <a:solidFill>
                <a:srgbClr val="0A05C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87041-7063-4648-AC37-97603D1C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7313" y="6488113"/>
            <a:ext cx="674687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35122-1C1E-2D43-A560-D2A8BA7A412D}" type="slidenum">
              <a:rPr kumimoji="0" lang="en-CA" sz="7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CDE85D-767D-E90E-E18A-DA3D834DFEED}"/>
              </a:ext>
            </a:extLst>
          </p:cNvPr>
          <p:cNvGrpSpPr/>
          <p:nvPr/>
        </p:nvGrpSpPr>
        <p:grpSpPr>
          <a:xfrm>
            <a:off x="42119" y="1711202"/>
            <a:ext cx="11980586" cy="4164294"/>
            <a:chOff x="42119" y="1645886"/>
            <a:chExt cx="11980586" cy="416429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F541CF-BA8A-449F-B282-F34CEC4EF89F}"/>
                </a:ext>
              </a:extLst>
            </p:cNvPr>
            <p:cNvSpPr txBox="1"/>
            <p:nvPr/>
          </p:nvSpPr>
          <p:spPr>
            <a:xfrm>
              <a:off x="42119" y="1911648"/>
              <a:ext cx="2154725" cy="315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0A05CE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Avid Sports Fan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05CE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30FD10-9001-4C36-9940-C2DD7A3178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19" y="2895038"/>
              <a:ext cx="829696" cy="455188"/>
            </a:xfrm>
            <a:prstGeom prst="line">
              <a:avLst/>
            </a:prstGeom>
            <a:solidFill>
              <a:schemeClr val="accent5"/>
            </a:solidFill>
            <a:ln w="50800">
              <a:solidFill>
                <a:srgbClr val="0A05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CB3A96-1600-4FBD-8C74-7B149A869C00}"/>
                </a:ext>
              </a:extLst>
            </p:cNvPr>
            <p:cNvSpPr txBox="1"/>
            <p:nvPr/>
          </p:nvSpPr>
          <p:spPr>
            <a:xfrm>
              <a:off x="6010329" y="2050611"/>
              <a:ext cx="2154725" cy="315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05CE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Reality TV Fan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EE0A5F-8AE5-45B2-BC1E-942DF7820FA0}"/>
                </a:ext>
              </a:extLst>
            </p:cNvPr>
            <p:cNvSpPr txBox="1"/>
            <p:nvPr/>
          </p:nvSpPr>
          <p:spPr>
            <a:xfrm>
              <a:off x="45446" y="2379600"/>
              <a:ext cx="214807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48% of Business Leaders watch Sports on TV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492BC7-7140-4F07-8D8A-BEDF47BBDB0F}"/>
                </a:ext>
              </a:extLst>
            </p:cNvPr>
            <p:cNvSpPr txBox="1"/>
            <p:nvPr/>
          </p:nvSpPr>
          <p:spPr>
            <a:xfrm>
              <a:off x="6091200" y="2379600"/>
              <a:ext cx="203483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52% of Business Leaders watch Reality TV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53703C-9F76-4AA7-946E-081CAB57F89C}"/>
                </a:ext>
              </a:extLst>
            </p:cNvPr>
            <p:cNvSpPr txBox="1"/>
            <p:nvPr/>
          </p:nvSpPr>
          <p:spPr>
            <a:xfrm>
              <a:off x="2062404" y="1783175"/>
              <a:ext cx="2154725" cy="315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0A05CE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Female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556F9C-5346-4A44-9E55-D96E0A2A7284}"/>
                </a:ext>
              </a:extLst>
            </p:cNvPr>
            <p:cNvSpPr txBox="1"/>
            <p:nvPr/>
          </p:nvSpPr>
          <p:spPr>
            <a:xfrm>
              <a:off x="2222844" y="2038937"/>
              <a:ext cx="183384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41% of Business Leaders are Female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347613-FF10-4223-A24B-7A919F2DB6E5}"/>
                </a:ext>
              </a:extLst>
            </p:cNvPr>
            <p:cNvSpPr txBox="1"/>
            <p:nvPr/>
          </p:nvSpPr>
          <p:spPr>
            <a:xfrm>
              <a:off x="7840316" y="1645886"/>
              <a:ext cx="2154725" cy="315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0A05CE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Diverse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2139FC-EC7F-442F-9B1C-D178650CA52D}"/>
                </a:ext>
              </a:extLst>
            </p:cNvPr>
            <p:cNvSpPr txBox="1"/>
            <p:nvPr/>
          </p:nvSpPr>
          <p:spPr>
            <a:xfrm>
              <a:off x="4007687" y="1961827"/>
              <a:ext cx="2154725" cy="315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0A05CE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Millennial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4DA7F3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2749124-DB7F-42E6-ADA4-F1BABBD7115C}"/>
                </a:ext>
              </a:extLst>
            </p:cNvPr>
            <p:cNvSpPr txBox="1"/>
            <p:nvPr/>
          </p:nvSpPr>
          <p:spPr>
            <a:xfrm>
              <a:off x="4045783" y="2217589"/>
              <a:ext cx="207853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71% of Business Leaders are under the age of 44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2F69B775-3DE7-4928-9B8C-35AEE839AF89}"/>
                </a:ext>
              </a:extLst>
            </p:cNvPr>
            <p:cNvSpPr/>
            <p:nvPr/>
          </p:nvSpPr>
          <p:spPr>
            <a:xfrm rot="21413123">
              <a:off x="1767469" y="2849697"/>
              <a:ext cx="2784882" cy="2960483"/>
            </a:xfrm>
            <a:prstGeom prst="blockArc">
              <a:avLst>
                <a:gd name="adj1" fmla="val 13651335"/>
                <a:gd name="adj2" fmla="val 19201605"/>
                <a:gd name="adj3" fmla="val 1637"/>
              </a:avLst>
            </a:prstGeom>
            <a:solidFill>
              <a:srgbClr val="0A05CE"/>
            </a:solidFill>
            <a:ln>
              <a:solidFill>
                <a:srgbClr val="0A05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6496AF7-8061-454B-980D-10EEF508AB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9766" y="2569736"/>
              <a:ext cx="0" cy="299443"/>
            </a:xfrm>
            <a:prstGeom prst="line">
              <a:avLst/>
            </a:prstGeom>
            <a:ln w="47625">
              <a:solidFill>
                <a:srgbClr val="0A05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EBBCD4-D20A-417A-989A-9502C3ADF319}"/>
                </a:ext>
              </a:extLst>
            </p:cNvPr>
            <p:cNvSpPr txBox="1"/>
            <p:nvPr/>
          </p:nvSpPr>
          <p:spPr>
            <a:xfrm>
              <a:off x="9867980" y="2114490"/>
              <a:ext cx="2154725" cy="315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0A05CE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Gamer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F0FF31-5374-4CC1-9EE2-97436A37CA19}"/>
                </a:ext>
              </a:extLst>
            </p:cNvPr>
            <p:cNvSpPr txBox="1"/>
            <p:nvPr/>
          </p:nvSpPr>
          <p:spPr>
            <a:xfrm>
              <a:off x="9995041" y="2379600"/>
              <a:ext cx="190060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36% of Business Leaders enjoy gaming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9851F0-7F9F-4BFA-A8AF-B1D35662EEE7}"/>
                </a:ext>
              </a:extLst>
            </p:cNvPr>
            <p:cNvSpPr txBox="1"/>
            <p:nvPr/>
          </p:nvSpPr>
          <p:spPr>
            <a:xfrm>
              <a:off x="7974873" y="1890747"/>
              <a:ext cx="2084472" cy="569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+50% increase in multicultural business owners </a:t>
              </a:r>
              <a:br>
                <a:rPr kumimoji="0" lang="en-US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</a:br>
              <a:r>
                <a:rPr kumimoji="0" lang="en-US" sz="9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(over last 10 years)</a:t>
              </a:r>
              <a:endPara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80DE9F5D-9490-1839-5C01-36DCFA636149}"/>
                </a:ext>
              </a:extLst>
            </p:cNvPr>
            <p:cNvSpPr/>
            <p:nvPr/>
          </p:nvSpPr>
          <p:spPr>
            <a:xfrm rot="21413123">
              <a:off x="7524444" y="2827672"/>
              <a:ext cx="2775562" cy="2960483"/>
            </a:xfrm>
            <a:prstGeom prst="blockArc">
              <a:avLst>
                <a:gd name="adj1" fmla="val 13651335"/>
                <a:gd name="adj2" fmla="val 19201605"/>
                <a:gd name="adj3" fmla="val 1637"/>
              </a:avLst>
            </a:prstGeom>
            <a:solidFill>
              <a:srgbClr val="0A05CE"/>
            </a:solidFill>
            <a:ln>
              <a:solidFill>
                <a:srgbClr val="0A05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3A9E99B-09AD-2C40-A021-CE5C73C1DB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6753" y="2537078"/>
              <a:ext cx="0" cy="299443"/>
            </a:xfrm>
            <a:prstGeom prst="line">
              <a:avLst/>
            </a:prstGeom>
            <a:solidFill>
              <a:schemeClr val="accent5"/>
            </a:solidFill>
            <a:ln w="47625">
              <a:solidFill>
                <a:srgbClr val="0A05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27D4008-CA4F-0BC3-96B8-6136832F81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8358" y="2895038"/>
              <a:ext cx="829696" cy="455188"/>
            </a:xfrm>
            <a:prstGeom prst="line">
              <a:avLst/>
            </a:prstGeom>
            <a:ln w="50800">
              <a:solidFill>
                <a:srgbClr val="0A05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77FB52A-E419-0439-9AB7-8764D172FF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1766" y="2895038"/>
              <a:ext cx="829696" cy="455188"/>
            </a:xfrm>
            <a:prstGeom prst="line">
              <a:avLst/>
            </a:prstGeom>
            <a:solidFill>
              <a:schemeClr val="accent5"/>
            </a:solidFill>
            <a:ln w="50800">
              <a:solidFill>
                <a:srgbClr val="0A05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5B1A775-227F-BA43-3462-3A4D630D5C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79426" y="2873266"/>
              <a:ext cx="829696" cy="455188"/>
            </a:xfrm>
            <a:prstGeom prst="line">
              <a:avLst/>
            </a:prstGeom>
            <a:solidFill>
              <a:schemeClr val="accent5"/>
            </a:solidFill>
            <a:ln w="50800">
              <a:solidFill>
                <a:srgbClr val="0A05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233C4D-7E31-5205-01E1-11AB705570C0}"/>
              </a:ext>
            </a:extLst>
          </p:cNvPr>
          <p:cNvSpPr txBox="1"/>
          <p:nvPr/>
        </p:nvSpPr>
        <p:spPr>
          <a:xfrm>
            <a:off x="836476" y="6563426"/>
            <a:ext cx="6419487" cy="203389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Source: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randview"/>
                <a:ea typeface="+mn-ea"/>
                <a:cs typeface="Aptos Serif" panose="02020604070405020304" pitchFamily="18" charset="0"/>
              </a:rPr>
              <a:t> Global Web Index</a:t>
            </a:r>
            <a:endParaRPr kumimoji="0" lang="en-US" sz="700" b="0" i="1" u="none" strike="noStrike" kern="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6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8EC0E-186B-A86D-4A1D-2435AAE43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0DE68CDA-E1CC-C75B-309C-189A08232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52130" y="3175592"/>
            <a:ext cx="11858846" cy="2069804"/>
          </a:xfrm>
          <a:prstGeom prst="roundRect">
            <a:avLst>
              <a:gd name="adj" fmla="val 14375"/>
            </a:avLst>
          </a:prstGeom>
          <a:solidFill>
            <a:schemeClr val="bg1">
              <a:alpha val="2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55CE31-5B18-1B8E-044E-1975D31C81B0}"/>
              </a:ext>
            </a:extLst>
          </p:cNvPr>
          <p:cNvSpPr/>
          <p:nvPr/>
        </p:nvSpPr>
        <p:spPr>
          <a:xfrm>
            <a:off x="800268" y="3416430"/>
            <a:ext cx="9811024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5400" b="1" spc="-200" dirty="0">
                <a:ln w="19050">
                  <a:noFill/>
                </a:ln>
                <a:solidFill>
                  <a:srgbClr val="FFFFFF"/>
                </a:solidFill>
                <a:latin typeface="Grandview" panose="020B0502040204020203" pitchFamily="34" charset="0"/>
                <a:ea typeface="+mj-ea"/>
                <a:cs typeface="Arial" panose="020B0604020202020204" pitchFamily="34" charset="0"/>
              </a:rPr>
              <a:t>Reaching Strategic B2B Audiences with NBCUniversal</a:t>
            </a:r>
          </a:p>
        </p:txBody>
      </p:sp>
    </p:spTree>
    <p:extLst>
      <p:ext uri="{BB962C8B-B14F-4D97-AF65-F5344CB8AC3E}">
        <p14:creationId xmlns:p14="http://schemas.microsoft.com/office/powerpoint/2010/main" val="34804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EC17B4-DE45-C2AC-10DF-714C20F4B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21B8BC3-62B7-1ED4-5776-1D692923616D}"/>
              </a:ext>
            </a:extLst>
          </p:cNvPr>
          <p:cNvSpPr/>
          <p:nvPr/>
        </p:nvSpPr>
        <p:spPr>
          <a:xfrm>
            <a:off x="3926660" y="-9427"/>
            <a:ext cx="6172200" cy="6858000"/>
          </a:xfrm>
          <a:prstGeom prst="rect">
            <a:avLst/>
          </a:prstGeom>
          <a:solidFill>
            <a:srgbClr val="100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26225-32F9-DD85-BDB4-D0A71168D2AE}"/>
              </a:ext>
            </a:extLst>
          </p:cNvPr>
          <p:cNvSpPr txBox="1">
            <a:spLocks/>
          </p:cNvSpPr>
          <p:nvPr/>
        </p:nvSpPr>
        <p:spPr>
          <a:xfrm>
            <a:off x="11544300" y="6488884"/>
            <a:ext cx="495300" cy="228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4C2C2-D810-4C4F-B43D-1CC8DBDFC0E5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AABC120A-E9D7-5E2C-5407-4679B6828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88884"/>
            <a:ext cx="2712868" cy="228600"/>
          </a:xfrm>
        </p:spPr>
        <p:txBody>
          <a:bodyPr/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Source: Based on NBCU’s in-house audience insights using 1P and 3P data; date range: Nov 2025; base: HH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A5A7624-A113-621D-3970-1E95CDF7FB51}"/>
              </a:ext>
            </a:extLst>
          </p:cNvPr>
          <p:cNvSpPr txBox="1">
            <a:spLocks/>
          </p:cNvSpPr>
          <p:nvPr/>
        </p:nvSpPr>
        <p:spPr>
          <a:xfrm>
            <a:off x="789763" y="610707"/>
            <a:ext cx="2920997" cy="5486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000" b="1" kern="1200" spc="-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100FCF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NBCUniversal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 continues to </a:t>
            </a:r>
            <a:b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</a:b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be the right </a:t>
            </a:r>
            <a:b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</a:b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partner </a:t>
            </a:r>
            <a:r>
              <a:rPr kumimoji="0" lang="en-US" sz="2800" b="1" i="0" u="none" strike="noStrike" kern="1200" cap="none" spc="-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to reach decision makers</a:t>
            </a:r>
            <a:b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</a:b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FFB95-48D4-E44C-C55B-B4E39EFA7864}"/>
              </a:ext>
            </a:extLst>
          </p:cNvPr>
          <p:cNvSpPr txBox="1"/>
          <p:nvPr/>
        </p:nvSpPr>
        <p:spPr>
          <a:xfrm>
            <a:off x="3738528" y="530414"/>
            <a:ext cx="5407832" cy="2726196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286M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6EE57-048A-0D4A-EF1D-D30695C557ED}"/>
              </a:ext>
            </a:extLst>
          </p:cNvPr>
          <p:cNvSpPr txBox="1"/>
          <p:nvPr/>
        </p:nvSpPr>
        <p:spPr>
          <a:xfrm>
            <a:off x="5641160" y="2600514"/>
            <a:ext cx="2920998" cy="853952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P2+</a:t>
            </a:r>
          </a:p>
        </p:txBody>
      </p:sp>
      <p:pic>
        <p:nvPicPr>
          <p:cNvPr id="20" name="Graphic 19" descr="Users outline">
            <a:extLst>
              <a:ext uri="{FF2B5EF4-FFF2-40B4-BE49-F238E27FC236}">
                <a16:creationId xmlns:a16="http://schemas.microsoft.com/office/drawing/2014/main" id="{1683DC5A-9395-A308-2F0B-8836EA10BE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9960" y="2384297"/>
            <a:ext cx="3225800" cy="322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35D24F-1DB2-F1C2-F0BA-9ED3A5C6FAD8}"/>
              </a:ext>
            </a:extLst>
          </p:cNvPr>
          <p:cNvSpPr txBox="1"/>
          <p:nvPr/>
        </p:nvSpPr>
        <p:spPr>
          <a:xfrm>
            <a:off x="6834963" y="4202281"/>
            <a:ext cx="2920998" cy="987258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7D7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that includes the 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7D7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5857D7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audiences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7D7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that 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7D7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7D7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matter to you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AFF41C0-5210-8CE9-3D5A-1A5BE1327C59}"/>
              </a:ext>
            </a:extLst>
          </p:cNvPr>
          <p:cNvSpPr/>
          <p:nvPr/>
        </p:nvSpPr>
        <p:spPr>
          <a:xfrm>
            <a:off x="8853823" y="812495"/>
            <a:ext cx="3188137" cy="1317742"/>
          </a:xfrm>
          <a:prstGeom prst="roundRect">
            <a:avLst>
              <a:gd name="adj" fmla="val 10116"/>
            </a:avLst>
          </a:prstGeom>
          <a:solidFill>
            <a:srgbClr val="ECECFE"/>
          </a:solidFill>
          <a:ln w="254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18288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00FC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30.5M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2AEE6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Business Decision Maker</a:t>
            </a:r>
          </a:p>
        </p:txBody>
      </p:sp>
      <p:pic>
        <p:nvPicPr>
          <p:cNvPr id="29" name="Graphic 28" descr="Line arrow: Counter-clockwise curve with solid fill">
            <a:extLst>
              <a:ext uri="{FF2B5EF4-FFF2-40B4-BE49-F238E27FC236}">
                <a16:creationId xmlns:a16="http://schemas.microsoft.com/office/drawing/2014/main" id="{310513BD-6DC9-8DF0-0E30-C46EF03D73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959857">
            <a:off x="7925016" y="5066262"/>
            <a:ext cx="854395" cy="8543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3C6751B-7676-FB11-6CF9-E5ADE91B4556}"/>
              </a:ext>
            </a:extLst>
          </p:cNvPr>
          <p:cNvSpPr txBox="1"/>
          <p:nvPr/>
        </p:nvSpPr>
        <p:spPr>
          <a:xfrm>
            <a:off x="3936862" y="692777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Each month,  our content reaches</a:t>
            </a:r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6CF6456F-409F-9FB2-0C94-0FA6765C8955}"/>
              </a:ext>
            </a:extLst>
          </p:cNvPr>
          <p:cNvSpPr/>
          <p:nvPr/>
        </p:nvSpPr>
        <p:spPr>
          <a:xfrm>
            <a:off x="8848420" y="2273894"/>
            <a:ext cx="3188137" cy="1317743"/>
          </a:xfrm>
          <a:prstGeom prst="roundRect">
            <a:avLst>
              <a:gd name="adj" fmla="val 8357"/>
            </a:avLst>
          </a:prstGeom>
          <a:solidFill>
            <a:srgbClr val="ECECFE"/>
          </a:solidFill>
          <a:ln w="254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18288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00FC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33.4M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100FC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444444"/>
                </a:solidFill>
                <a:latin typeface="Grandview"/>
              </a:rPr>
              <a:t>IT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Decision Makers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</a:b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D1572900-7427-411D-3593-28157ADBE4E1}"/>
              </a:ext>
            </a:extLst>
          </p:cNvPr>
          <p:cNvSpPr/>
          <p:nvPr/>
        </p:nvSpPr>
        <p:spPr>
          <a:xfrm>
            <a:off x="8868568" y="5196695"/>
            <a:ext cx="3188137" cy="1207295"/>
          </a:xfrm>
          <a:prstGeom prst="roundRect">
            <a:avLst>
              <a:gd name="adj" fmla="val 11770"/>
            </a:avLst>
          </a:prstGeom>
          <a:solidFill>
            <a:srgbClr val="ECECFE"/>
          </a:solidFill>
          <a:ln w="254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18288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00FC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4.8M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100FC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C-Suite Executives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77BCB33C-4146-F690-9564-A3020E8A7B93}"/>
              </a:ext>
            </a:extLst>
          </p:cNvPr>
          <p:cNvSpPr/>
          <p:nvPr/>
        </p:nvSpPr>
        <p:spPr>
          <a:xfrm>
            <a:off x="8859843" y="3735294"/>
            <a:ext cx="3182976" cy="1317744"/>
          </a:xfrm>
          <a:prstGeom prst="roundRect">
            <a:avLst/>
          </a:prstGeom>
          <a:solidFill>
            <a:srgbClr val="ECECFE"/>
          </a:solidFill>
          <a:ln w="254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18288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00FC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33.5M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100FC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Small Business Owners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1A0E19-5533-DB40-A8F4-B7F456D02348}"/>
              </a:ext>
            </a:extLst>
          </p:cNvPr>
          <p:cNvSpPr txBox="1"/>
          <p:nvPr/>
        </p:nvSpPr>
        <p:spPr>
          <a:xfrm>
            <a:off x="9082409" y="558343"/>
            <a:ext cx="872034" cy="251031"/>
          </a:xfrm>
          <a:prstGeom prst="rect">
            <a:avLst/>
          </a:prstGeom>
          <a:noFill/>
        </p:spPr>
        <p:txBody>
          <a:bodyPr wrap="none" lIns="0" tIns="4572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5857D7">
                    <a:lumMod val="20000"/>
                    <a:lumOff val="80000"/>
                  </a:srgb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HHs per month</a:t>
            </a:r>
          </a:p>
        </p:txBody>
      </p:sp>
    </p:spTree>
    <p:extLst>
      <p:ext uri="{BB962C8B-B14F-4D97-AF65-F5344CB8AC3E}">
        <p14:creationId xmlns:p14="http://schemas.microsoft.com/office/powerpoint/2010/main" val="18964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31FA8-74B7-2D91-EF6D-BA26A32BF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7">
            <a:extLst>
              <a:ext uri="{FF2B5EF4-FFF2-40B4-BE49-F238E27FC236}">
                <a16:creationId xmlns:a16="http://schemas.microsoft.com/office/drawing/2014/main" id="{7BEDC159-5AEA-7B00-EA32-6A67F1C0A81B}"/>
              </a:ext>
            </a:extLst>
          </p:cNvPr>
          <p:cNvSpPr/>
          <p:nvPr/>
        </p:nvSpPr>
        <p:spPr>
          <a:xfrm rot="10800000">
            <a:off x="4321531" y="0"/>
            <a:ext cx="7870469" cy="6858000"/>
          </a:xfrm>
          <a:prstGeom prst="roundRect">
            <a:avLst>
              <a:gd name="adj" fmla="val 0"/>
            </a:avLst>
          </a:prstGeom>
          <a:gradFill>
            <a:gsLst>
              <a:gs pos="86000">
                <a:srgbClr val="0A05CE"/>
              </a:gs>
              <a:gs pos="0">
                <a:srgbClr val="4C7FDE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946CE12E-CF23-6FC9-1C60-934414CF79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4C2C2-D810-4C4F-B43D-1CC8DBDFC0E5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5D1A05-71AD-3DEF-F113-4C3B0EB00829}"/>
              </a:ext>
            </a:extLst>
          </p:cNvPr>
          <p:cNvSpPr txBox="1"/>
          <p:nvPr/>
        </p:nvSpPr>
        <p:spPr>
          <a:xfrm>
            <a:off x="843914" y="6564033"/>
            <a:ext cx="7911466" cy="203389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Source: 2025 MRI Custom Video Study. U.S. P18+ population. Cross Platform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3DF7048-1DC5-717C-A9E1-B724CE0E3C2E}"/>
              </a:ext>
            </a:extLst>
          </p:cNvPr>
          <p:cNvSpPr txBox="1">
            <a:spLocks/>
          </p:cNvSpPr>
          <p:nvPr/>
        </p:nvSpPr>
        <p:spPr>
          <a:xfrm>
            <a:off x="814644" y="2460949"/>
            <a:ext cx="2743200" cy="193610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And NBCU reaches more</a:t>
            </a:r>
            <a:br>
              <a:rPr kumimoji="0" lang="en-US" sz="28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</a:b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high value business targets</a:t>
            </a:r>
            <a:b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monthly than traditional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B2B powerhouses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"/>
              <a:ea typeface="+mj-ea"/>
              <a:cs typeface="+mj-cs"/>
            </a:endParaRP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0C07AFA4-A861-B06F-B92D-8C6673938506}"/>
              </a:ext>
            </a:extLst>
          </p:cNvPr>
          <p:cNvGraphicFramePr/>
          <p:nvPr/>
        </p:nvGraphicFramePr>
        <p:xfrm>
          <a:off x="5481823" y="685800"/>
          <a:ext cx="5390147" cy="5847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2" name="Picture 4" descr="The Wall Street Journal – Logos Download">
            <a:extLst>
              <a:ext uri="{FF2B5EF4-FFF2-40B4-BE49-F238E27FC236}">
                <a16:creationId xmlns:a16="http://schemas.microsoft.com/office/drawing/2014/main" id="{F141C049-BDAA-2FE5-B601-7CA5E73DB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998" y="2904336"/>
            <a:ext cx="2059240" cy="2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logo-bloomberg - ÜberStrategist Inc">
            <a:extLst>
              <a:ext uri="{FF2B5EF4-FFF2-40B4-BE49-F238E27FC236}">
                <a16:creationId xmlns:a16="http://schemas.microsoft.com/office/drawing/2014/main" id="{ADC48532-FD95-CBB3-17CD-5180EC643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98" y="4130382"/>
            <a:ext cx="877900" cy="1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Fortune Logo White Png, Transparent Png - kindpng">
            <a:extLst>
              <a:ext uri="{FF2B5EF4-FFF2-40B4-BE49-F238E27FC236}">
                <a16:creationId xmlns:a16="http://schemas.microsoft.com/office/drawing/2014/main" id="{289356B8-3768-5128-F5B1-F15A93BFE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013" y="5793580"/>
            <a:ext cx="820351" cy="22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9C99F02-BD9B-550E-A224-9FC6D3A5EFE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6228702" y="3478352"/>
            <a:ext cx="1709536" cy="256430"/>
          </a:xfrm>
          <a:prstGeom prst="rect">
            <a:avLst/>
          </a:prstGeom>
        </p:spPr>
      </p:pic>
      <p:pic>
        <p:nvPicPr>
          <p:cNvPr id="42" name="Picture 6" descr="New York Times Logo PNG Transparent &amp; SVG Vector - Freebie Supply">
            <a:extLst>
              <a:ext uri="{FF2B5EF4-FFF2-40B4-BE49-F238E27FC236}">
                <a16:creationId xmlns:a16="http://schemas.microsoft.com/office/drawing/2014/main" id="{DDA3455D-676C-6D43-BCE7-24DDD727F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558" y="1674430"/>
            <a:ext cx="2076305" cy="4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30CA17F-3351-7788-2159-E9B8DE5E18E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7088012" y="5221386"/>
            <a:ext cx="820351" cy="25066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A48A538-0214-0B04-C8F6-CDF8C8935AB9}"/>
              </a:ext>
            </a:extLst>
          </p:cNvPr>
          <p:cNvSpPr/>
          <p:nvPr/>
        </p:nvSpPr>
        <p:spPr>
          <a:xfrm>
            <a:off x="5904557" y="498528"/>
            <a:ext cx="4606603" cy="321249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A05CE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BDMS Spending $10K+ Annually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B719887-585D-EFEC-B214-F9B4B39449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15417" r="4999" b="15417"/>
          <a:stretch/>
        </p:blipFill>
        <p:spPr>
          <a:xfrm>
            <a:off x="7041335" y="4679293"/>
            <a:ext cx="867028" cy="1757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DBFDB92-D9EB-7490-F1C7-DC60EE2B07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04558" y="1162677"/>
            <a:ext cx="1890689" cy="217513"/>
          </a:xfrm>
          <a:prstGeom prst="rect">
            <a:avLst/>
          </a:prstGeom>
        </p:spPr>
      </p:pic>
      <p:pic>
        <p:nvPicPr>
          <p:cNvPr id="4" name="Picture 3" descr="A logo with a rainbow colored bird&#10;&#10;AI-generated content may be incorrect.">
            <a:extLst>
              <a:ext uri="{FF2B5EF4-FFF2-40B4-BE49-F238E27FC236}">
                <a16:creationId xmlns:a16="http://schemas.microsoft.com/office/drawing/2014/main" id="{39664DD3-7A24-103A-FCC6-DF552ABBCC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25" y="2302159"/>
            <a:ext cx="428772" cy="3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6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246A9-48F3-F989-28A3-A3234E625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7">
            <a:extLst>
              <a:ext uri="{FF2B5EF4-FFF2-40B4-BE49-F238E27FC236}">
                <a16:creationId xmlns:a16="http://schemas.microsoft.com/office/drawing/2014/main" id="{D2E55BD5-FC59-0847-2169-7D399C517303}"/>
              </a:ext>
            </a:extLst>
          </p:cNvPr>
          <p:cNvSpPr/>
          <p:nvPr/>
        </p:nvSpPr>
        <p:spPr>
          <a:xfrm rot="10800000">
            <a:off x="4321531" y="0"/>
            <a:ext cx="7870469" cy="6858000"/>
          </a:xfrm>
          <a:prstGeom prst="roundRect">
            <a:avLst>
              <a:gd name="adj" fmla="val 0"/>
            </a:avLst>
          </a:prstGeom>
          <a:gradFill>
            <a:gsLst>
              <a:gs pos="86000">
                <a:srgbClr val="0A05CE"/>
              </a:gs>
              <a:gs pos="0">
                <a:srgbClr val="4C7FDE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4F2FF30B-05D7-7A94-4484-BA034EE7EB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4C2C2-D810-4C4F-B43D-1CC8DBDFC0E5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D1A610-18DF-5469-F35F-84F37B86C495}"/>
              </a:ext>
            </a:extLst>
          </p:cNvPr>
          <p:cNvSpPr txBox="1"/>
          <p:nvPr/>
        </p:nvSpPr>
        <p:spPr>
          <a:xfrm>
            <a:off x="843914" y="6449733"/>
            <a:ext cx="3095626" cy="321883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Source: 2025 MRI Custom Video Study. U.S. P18+ population. Cross Platform.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Arial" panose="020B0604020202020204" pitchFamily="34" charset="0"/>
              </a:rPr>
              <a:t>C-Suite = C-suite 1 or C-suite 2</a:t>
            </a:r>
            <a:endParaRPr kumimoji="0" lang="en-US" sz="70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4F0338E-6E96-391B-3904-8A097A41AA83}"/>
              </a:ext>
            </a:extLst>
          </p:cNvPr>
          <p:cNvGraphicFramePr/>
          <p:nvPr/>
        </p:nvGraphicFramePr>
        <p:xfrm>
          <a:off x="5477376" y="694852"/>
          <a:ext cx="5390147" cy="5832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4" descr="The Wall Street Journal – Logos Download">
            <a:extLst>
              <a:ext uri="{FF2B5EF4-FFF2-40B4-BE49-F238E27FC236}">
                <a16:creationId xmlns:a16="http://schemas.microsoft.com/office/drawing/2014/main" id="{E7FB80F6-AABB-95BB-2FF3-913F682F8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08" y="2369278"/>
            <a:ext cx="2059240" cy="2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ogo-bloomberg - ÜberStrategist Inc">
            <a:extLst>
              <a:ext uri="{FF2B5EF4-FFF2-40B4-BE49-F238E27FC236}">
                <a16:creationId xmlns:a16="http://schemas.microsoft.com/office/drawing/2014/main" id="{7EBB6015-69F1-A9EC-D8BB-7DA4EE259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599" y="3547341"/>
            <a:ext cx="877900" cy="1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ortune Logo White Png, Transparent Png - kindpng">
            <a:extLst>
              <a:ext uri="{FF2B5EF4-FFF2-40B4-BE49-F238E27FC236}">
                <a16:creationId xmlns:a16="http://schemas.microsoft.com/office/drawing/2014/main" id="{0F9E0AA4-734C-5D5E-C006-2CD8BFE7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148" y="5219660"/>
            <a:ext cx="820351" cy="22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1FE4A4-0E53-CFC2-0FBD-3D84D92F5A5B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6152103" y="4072516"/>
            <a:ext cx="1709536" cy="256430"/>
          </a:xfrm>
          <a:prstGeom prst="rect">
            <a:avLst/>
          </a:prstGeom>
        </p:spPr>
      </p:pic>
      <p:pic>
        <p:nvPicPr>
          <p:cNvPr id="11" name="Picture 6" descr="New York Times Logo PNG Transparent &amp; SVG Vector - Freebie Supply">
            <a:extLst>
              <a:ext uri="{FF2B5EF4-FFF2-40B4-BE49-F238E27FC236}">
                <a16:creationId xmlns:a16="http://schemas.microsoft.com/office/drawing/2014/main" id="{928920E0-B3F2-D8D5-5C42-77C39EA2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59" y="1693737"/>
            <a:ext cx="2076305" cy="4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E6B922-F911-C3A0-61F7-4F8C051778FD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6964736" y="5783113"/>
            <a:ext cx="820351" cy="250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9A0616-D3C2-72B4-0BF0-D1F1807AB5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15417" r="4999" b="15417"/>
          <a:stretch/>
        </p:blipFill>
        <p:spPr>
          <a:xfrm>
            <a:off x="6964736" y="4662510"/>
            <a:ext cx="867028" cy="17573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2C6C901-F46C-53C5-B6DA-F0AA8E6E7D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04558" y="1162677"/>
            <a:ext cx="1890689" cy="217513"/>
          </a:xfrm>
          <a:prstGeom prst="rect">
            <a:avLst/>
          </a:prstGeom>
        </p:spPr>
      </p:pic>
      <p:pic>
        <p:nvPicPr>
          <p:cNvPr id="16" name="Picture 15" descr="A logo with a rainbow colored bird&#10;&#10;AI-generated content may be incorrect.">
            <a:extLst>
              <a:ext uri="{FF2B5EF4-FFF2-40B4-BE49-F238E27FC236}">
                <a16:creationId xmlns:a16="http://schemas.microsoft.com/office/drawing/2014/main" id="{13DBA244-A60C-042B-E1D8-309B517FDB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25" y="2898945"/>
            <a:ext cx="428772" cy="3380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11D8CF-6394-5B31-5FD0-1876160DEAE1}"/>
              </a:ext>
            </a:extLst>
          </p:cNvPr>
          <p:cNvSpPr txBox="1">
            <a:spLocks/>
          </p:cNvSpPr>
          <p:nvPr/>
        </p:nvSpPr>
        <p:spPr>
          <a:xfrm>
            <a:off x="814644" y="2460949"/>
            <a:ext cx="2743200" cy="193610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And NBCU reaches more</a:t>
            </a:r>
            <a:br>
              <a:rPr kumimoji="0" lang="en-US" sz="28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</a:b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high value business targets</a:t>
            </a:r>
            <a:b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monthly than traditional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B2B powerhouses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184183-A0D3-A7A5-17A2-E8310F28FEAC}"/>
              </a:ext>
            </a:extLst>
          </p:cNvPr>
          <p:cNvSpPr/>
          <p:nvPr/>
        </p:nvSpPr>
        <p:spPr>
          <a:xfrm>
            <a:off x="5904557" y="498528"/>
            <a:ext cx="4606603" cy="321249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A05CE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C-Suite</a:t>
            </a:r>
          </a:p>
        </p:txBody>
      </p:sp>
    </p:spTree>
    <p:extLst>
      <p:ext uri="{BB962C8B-B14F-4D97-AF65-F5344CB8AC3E}">
        <p14:creationId xmlns:p14="http://schemas.microsoft.com/office/powerpoint/2010/main" val="169537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719CBB-5E0F-81F3-66B4-D6ABC072B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B7D73-C691-8B39-C1E6-08BC441CF08C}"/>
              </a:ext>
            </a:extLst>
          </p:cNvPr>
          <p:cNvSpPr txBox="1">
            <a:spLocks/>
          </p:cNvSpPr>
          <p:nvPr/>
        </p:nvSpPr>
        <p:spPr>
          <a:xfrm>
            <a:off x="11544300" y="6488884"/>
            <a:ext cx="495300" cy="228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4C2C2-D810-4C4F-B43D-1CC8DBDFC0E5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F2879F3-4554-AE14-30C3-591B7C43D21B}"/>
              </a:ext>
            </a:extLst>
          </p:cNvPr>
          <p:cNvSpPr/>
          <p:nvPr/>
        </p:nvSpPr>
        <p:spPr>
          <a:xfrm>
            <a:off x="1443270" y="4286251"/>
            <a:ext cx="9342371" cy="2285999"/>
          </a:xfrm>
          <a:prstGeom prst="roundRect">
            <a:avLst>
              <a:gd name="adj" fmla="val 6638"/>
            </a:avLst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rgbClr val="32AEE6">
                  <a:lumMod val="50000"/>
                </a:srgbClr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3D48BEED-D9C4-22EC-38BD-94E6158F6165}"/>
              </a:ext>
            </a:extLst>
          </p:cNvPr>
          <p:cNvSpPr/>
          <p:nvPr/>
        </p:nvSpPr>
        <p:spPr>
          <a:xfrm>
            <a:off x="1430986" y="1571625"/>
            <a:ext cx="2209439" cy="1678569"/>
          </a:xfrm>
          <a:prstGeom prst="roundRect">
            <a:avLst>
              <a:gd name="adj" fmla="val 8608"/>
            </a:avLst>
          </a:prstGeom>
          <a:solidFill>
            <a:schemeClr val="accent1">
              <a:lumMod val="40000"/>
              <a:lumOff val="60000"/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Business Decision Makers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D44DC7B0-93E1-992D-57BF-7ED0A8543AD4}"/>
              </a:ext>
            </a:extLst>
          </p:cNvPr>
          <p:cNvSpPr/>
          <p:nvPr/>
        </p:nvSpPr>
        <p:spPr>
          <a:xfrm>
            <a:off x="3814786" y="1571625"/>
            <a:ext cx="2209439" cy="1678569"/>
          </a:xfrm>
          <a:prstGeom prst="roundRect">
            <a:avLst>
              <a:gd name="adj" fmla="val 9192"/>
            </a:avLst>
          </a:prstGeom>
          <a:solidFill>
            <a:schemeClr val="accent1">
              <a:lumMod val="40000"/>
              <a:lumOff val="60000"/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Small Business Owners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E65D330-13BD-0D4E-0C7C-12E5881DF5B5}"/>
              </a:ext>
            </a:extLst>
          </p:cNvPr>
          <p:cNvSpPr txBox="1"/>
          <p:nvPr/>
        </p:nvSpPr>
        <p:spPr>
          <a:xfrm>
            <a:off x="407779" y="3936813"/>
            <a:ext cx="789823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What Are They Watching?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Grandview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48F6BE3E-BCC7-FD9D-A35A-DF372B70948D}"/>
              </a:ext>
            </a:extLst>
          </p:cNvPr>
          <p:cNvSpPr txBox="1">
            <a:spLocks/>
          </p:cNvSpPr>
          <p:nvPr/>
        </p:nvSpPr>
        <p:spPr>
          <a:xfrm>
            <a:off x="1465090" y="628720"/>
            <a:ext cx="9320551" cy="8044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j-ea"/>
                <a:cs typeface="+mj-cs"/>
              </a:rPr>
              <a:t>A data-driven approach allows B2B partners find key audiences wherever &amp; whatever they are watching</a:t>
            </a:r>
          </a:p>
        </p:txBody>
      </p:sp>
      <p:pic>
        <p:nvPicPr>
          <p:cNvPr id="67" name="Picture 6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965AE57-9F49-4D00-207A-D7A40A528C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" t="17797" r="5032" b="17794"/>
          <a:stretch/>
        </p:blipFill>
        <p:spPr>
          <a:xfrm>
            <a:off x="1838438" y="4601388"/>
            <a:ext cx="1266576" cy="243094"/>
          </a:xfrm>
          <a:prstGeom prst="rect">
            <a:avLst/>
          </a:prstGeom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E62213B5-D5D6-C551-7BC5-B1C3F3B2E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82" y="4571375"/>
            <a:ext cx="733049" cy="2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4" descr="The Today Show (aka Today ) (NBC) Logo PNG Vector (EPS) Free Download">
            <a:extLst>
              <a:ext uri="{FF2B5EF4-FFF2-40B4-BE49-F238E27FC236}">
                <a16:creationId xmlns:a16="http://schemas.microsoft.com/office/drawing/2014/main" id="{8E4D06EE-201B-83CA-A3C3-20A2198C9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364" y="5209039"/>
            <a:ext cx="612346" cy="46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2">
            <a:extLst>
              <a:ext uri="{FF2B5EF4-FFF2-40B4-BE49-F238E27FC236}">
                <a16:creationId xmlns:a16="http://schemas.microsoft.com/office/drawing/2014/main" id="{7ACD0010-F486-5C5B-BAB6-EE22EF482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96" y="5219035"/>
            <a:ext cx="861356" cy="49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E272A721-3E4D-3A28-5B6C-00C2B9D7C2A8}"/>
              </a:ext>
            </a:extLst>
          </p:cNvPr>
          <p:cNvPicPr>
            <a:picLocks noChangeAspect="1"/>
          </p:cNvPicPr>
          <p:nvPr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520" t="43735" r="43733" b="44082"/>
          <a:stretch/>
        </p:blipFill>
        <p:spPr>
          <a:xfrm>
            <a:off x="6307210" y="5270460"/>
            <a:ext cx="811594" cy="377132"/>
          </a:xfrm>
          <a:prstGeom prst="rect">
            <a:avLst/>
          </a:prstGeom>
        </p:spPr>
      </p:pic>
      <p:pic>
        <p:nvPicPr>
          <p:cNvPr id="72" name="Picture 7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93AD49C-7A05-36CD-3534-2FC191DEB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9" y="6076679"/>
            <a:ext cx="1147951" cy="184784"/>
          </a:xfrm>
          <a:prstGeom prst="rect">
            <a:avLst/>
          </a:prstGeom>
        </p:spPr>
      </p:pic>
      <p:pic>
        <p:nvPicPr>
          <p:cNvPr id="73" name="Picture 32" descr="Yellowstone | Logopedia | Fandom">
            <a:extLst>
              <a:ext uri="{FF2B5EF4-FFF2-40B4-BE49-F238E27FC236}">
                <a16:creationId xmlns:a16="http://schemas.microsoft.com/office/drawing/2014/main" id="{1461B45A-7CB7-24AB-E890-EDB76D1D9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4343" b="35140"/>
          <a:stretch/>
        </p:blipFill>
        <p:spPr bwMode="auto">
          <a:xfrm>
            <a:off x="9109505" y="6026478"/>
            <a:ext cx="1486955" cy="17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0111C6C-70D9-2F61-36D1-85EFF5B2AC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4480" y="4580487"/>
            <a:ext cx="1184008" cy="243094"/>
          </a:xfrm>
          <a:prstGeom prst="rect">
            <a:avLst/>
          </a:prstGeom>
        </p:spPr>
      </p:pic>
      <p:sp>
        <p:nvSpPr>
          <p:cNvPr id="75" name="Rounded Rectangle 31">
            <a:extLst>
              <a:ext uri="{FF2B5EF4-FFF2-40B4-BE49-F238E27FC236}">
                <a16:creationId xmlns:a16="http://schemas.microsoft.com/office/drawing/2014/main" id="{DDC7A8CD-7324-CBA3-4FF3-3010B7DDBF16}"/>
              </a:ext>
            </a:extLst>
          </p:cNvPr>
          <p:cNvSpPr/>
          <p:nvPr/>
        </p:nvSpPr>
        <p:spPr>
          <a:xfrm>
            <a:off x="6198586" y="1562105"/>
            <a:ext cx="2209439" cy="1678569"/>
          </a:xfrm>
          <a:prstGeom prst="roundRect">
            <a:avLst>
              <a:gd name="adj" fmla="val 6451"/>
            </a:avLst>
          </a:prstGeom>
          <a:solidFill>
            <a:schemeClr val="accent1">
              <a:lumMod val="40000"/>
              <a:lumOff val="60000"/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C-Suite Executives</a:t>
            </a:r>
          </a:p>
        </p:txBody>
      </p:sp>
      <p:sp>
        <p:nvSpPr>
          <p:cNvPr id="76" name="Rounded Rectangle 31">
            <a:extLst>
              <a:ext uri="{FF2B5EF4-FFF2-40B4-BE49-F238E27FC236}">
                <a16:creationId xmlns:a16="http://schemas.microsoft.com/office/drawing/2014/main" id="{37F5F9AF-90C1-6E90-EB48-5484424929B8}"/>
              </a:ext>
            </a:extLst>
          </p:cNvPr>
          <p:cNvSpPr/>
          <p:nvPr/>
        </p:nvSpPr>
        <p:spPr>
          <a:xfrm>
            <a:off x="8582386" y="1571625"/>
            <a:ext cx="2209439" cy="1678569"/>
          </a:xfrm>
          <a:prstGeom prst="roundRect">
            <a:avLst>
              <a:gd name="adj" fmla="val 6001"/>
            </a:avLst>
          </a:prstGeom>
          <a:solidFill>
            <a:schemeClr val="accent1">
              <a:lumMod val="40000"/>
              <a:lumOff val="60000"/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Arial" panose="020B0604020202020204" pitchFamily="34" charset="0"/>
              </a:rPr>
              <a:t>Sales &amp; Marketers</a:t>
            </a:r>
          </a:p>
        </p:txBody>
      </p:sp>
      <p:sp>
        <p:nvSpPr>
          <p:cNvPr id="77" name="Rounded Rectangle 41">
            <a:extLst>
              <a:ext uri="{FF2B5EF4-FFF2-40B4-BE49-F238E27FC236}">
                <a16:creationId xmlns:a16="http://schemas.microsoft.com/office/drawing/2014/main" id="{B5A495A0-BFD1-F90A-B66B-ACC38E53DEBC}"/>
              </a:ext>
            </a:extLst>
          </p:cNvPr>
          <p:cNvSpPr/>
          <p:nvPr/>
        </p:nvSpPr>
        <p:spPr>
          <a:xfrm>
            <a:off x="3812466" y="3333556"/>
            <a:ext cx="2211759" cy="817026"/>
          </a:xfrm>
          <a:prstGeom prst="roundRect">
            <a:avLst>
              <a:gd name="adj" fmla="val 14644"/>
            </a:avLst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rgbClr val="32AEE6">
                  <a:lumMod val="50000"/>
                </a:srgbClr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78" name="Rounded Rectangle 41">
            <a:extLst>
              <a:ext uri="{FF2B5EF4-FFF2-40B4-BE49-F238E27FC236}">
                <a16:creationId xmlns:a16="http://schemas.microsoft.com/office/drawing/2014/main" id="{4688CC12-ECF3-C0D4-5F64-3DEC30C7A3B4}"/>
              </a:ext>
            </a:extLst>
          </p:cNvPr>
          <p:cNvSpPr/>
          <p:nvPr/>
        </p:nvSpPr>
        <p:spPr>
          <a:xfrm>
            <a:off x="6204772" y="3333556"/>
            <a:ext cx="2203254" cy="817026"/>
          </a:xfrm>
          <a:prstGeom prst="roundRect">
            <a:avLst>
              <a:gd name="adj" fmla="val 15798"/>
            </a:avLst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rgbClr val="32AEE6">
                  <a:lumMod val="50000"/>
                </a:srgbClr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79" name="Rounded Rectangle 41">
            <a:extLst>
              <a:ext uri="{FF2B5EF4-FFF2-40B4-BE49-F238E27FC236}">
                <a16:creationId xmlns:a16="http://schemas.microsoft.com/office/drawing/2014/main" id="{6873597E-43B3-71EC-7188-28559A5C9EAA}"/>
              </a:ext>
            </a:extLst>
          </p:cNvPr>
          <p:cNvSpPr/>
          <p:nvPr/>
        </p:nvSpPr>
        <p:spPr>
          <a:xfrm>
            <a:off x="8582387" y="3333556"/>
            <a:ext cx="2203254" cy="817026"/>
          </a:xfrm>
          <a:prstGeom prst="roundRect">
            <a:avLst>
              <a:gd name="adj" fmla="val 8875"/>
            </a:avLst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rgbClr val="32AEE6">
                  <a:lumMod val="50000"/>
                </a:srgbClr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80" name="Rounded Rectangle 41">
            <a:extLst>
              <a:ext uri="{FF2B5EF4-FFF2-40B4-BE49-F238E27FC236}">
                <a16:creationId xmlns:a16="http://schemas.microsoft.com/office/drawing/2014/main" id="{1D089234-F751-9E9D-2AA7-0B494F8D2541}"/>
              </a:ext>
            </a:extLst>
          </p:cNvPr>
          <p:cNvSpPr/>
          <p:nvPr/>
        </p:nvSpPr>
        <p:spPr>
          <a:xfrm>
            <a:off x="1443270" y="3333556"/>
            <a:ext cx="2196972" cy="817026"/>
          </a:xfrm>
          <a:prstGeom prst="roundRect">
            <a:avLst>
              <a:gd name="adj" fmla="val 14644"/>
            </a:avLst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rgbClr val="32AEE6">
                  <a:lumMod val="50000"/>
                </a:srgbClr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pic>
        <p:nvPicPr>
          <p:cNvPr id="81" name="Picture 14">
            <a:extLst>
              <a:ext uri="{FF2B5EF4-FFF2-40B4-BE49-F238E27FC236}">
                <a16:creationId xmlns:a16="http://schemas.microsoft.com/office/drawing/2014/main" id="{666F5C9E-9DD2-7FDA-A935-0CD417BB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93" y="5896346"/>
            <a:ext cx="613107" cy="6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D5A639E-C15F-1105-CD56-8EFE392FB1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9407" y="3835691"/>
            <a:ext cx="409699" cy="20224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D614262-8C87-F0AD-7F63-CB7D7B024F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43611" y="3625434"/>
            <a:ext cx="509288" cy="3005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1432550-139E-FFC8-C21D-618A5AF859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39629" y="3709620"/>
            <a:ext cx="549212" cy="34802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3BE458F-2004-1122-8D76-B92126979F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3493" y="4537966"/>
            <a:ext cx="1157892" cy="356630"/>
          </a:xfrm>
          <a:prstGeom prst="rect">
            <a:avLst/>
          </a:prstGeom>
        </p:spPr>
      </p:pic>
      <p:pic>
        <p:nvPicPr>
          <p:cNvPr id="89" name="Picture 4" descr="Olympic symbols - Wikipedia">
            <a:extLst>
              <a:ext uri="{FF2B5EF4-FFF2-40B4-BE49-F238E27FC236}">
                <a16:creationId xmlns:a16="http://schemas.microsoft.com/office/drawing/2014/main" id="{395F0085-F77B-8CC2-72AF-4487F2EE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158" y="4493046"/>
            <a:ext cx="962685" cy="4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Law &amp; Order: Special Victims Unit (TV Series 1999- ) - Logos ...">
            <a:extLst>
              <a:ext uri="{FF2B5EF4-FFF2-40B4-BE49-F238E27FC236}">
                <a16:creationId xmlns:a16="http://schemas.microsoft.com/office/drawing/2014/main" id="{E0FFC4F3-D298-FED1-59DD-29C8E525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99" y="3548958"/>
            <a:ext cx="514337" cy="1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0" descr="Premier League - Wikipedia">
            <a:extLst>
              <a:ext uri="{FF2B5EF4-FFF2-40B4-BE49-F238E27FC236}">
                <a16:creationId xmlns:a16="http://schemas.microsoft.com/office/drawing/2014/main" id="{6A5F139A-4605-164D-3074-7793C61BA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470825"/>
            <a:ext cx="601067" cy="25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2">
            <a:extLst>
              <a:ext uri="{FF2B5EF4-FFF2-40B4-BE49-F238E27FC236}">
                <a16:creationId xmlns:a16="http://schemas.microsoft.com/office/drawing/2014/main" id="{B6BD47CC-65D0-E42C-E5BE-B4FAD14B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426" y="5214596"/>
            <a:ext cx="1209675" cy="37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6" descr="WWE logo and symbol, meaning, history, PNG, brand">
            <a:extLst>
              <a:ext uri="{FF2B5EF4-FFF2-40B4-BE49-F238E27FC236}">
                <a16:creationId xmlns:a16="http://schemas.microsoft.com/office/drawing/2014/main" id="{CC13F0BE-7AEA-3895-CA14-0B4E64283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5855677"/>
            <a:ext cx="696912" cy="61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8" descr="Love Island (TV Series 2019- ) - Logos — The Movie Database ...">
            <a:extLst>
              <a:ext uri="{FF2B5EF4-FFF2-40B4-BE49-F238E27FC236}">
                <a16:creationId xmlns:a16="http://schemas.microsoft.com/office/drawing/2014/main" id="{1DBEAEC2-DACA-55C4-B57F-7599A6DFF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3408394"/>
            <a:ext cx="714375" cy="19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23A68C2-601C-914C-8E69-0AE973B6229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23317" y="3505200"/>
            <a:ext cx="426508" cy="433387"/>
          </a:xfrm>
          <a:prstGeom prst="rect">
            <a:avLst/>
          </a:prstGeom>
        </p:spPr>
      </p:pic>
      <p:pic>
        <p:nvPicPr>
          <p:cNvPr id="99" name="Picture 26" descr="Watch The Day of the Jackal on Sky Atlantic | Sky.com">
            <a:extLst>
              <a:ext uri="{FF2B5EF4-FFF2-40B4-BE49-F238E27FC236}">
                <a16:creationId xmlns:a16="http://schemas.microsoft.com/office/drawing/2014/main" id="{828F38E2-073C-9E36-8F22-7422B9C6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rgbClr val="44444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478" y="3658873"/>
            <a:ext cx="523130" cy="1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A650B84-7D37-BA8E-D445-CF0C5BAECC2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17764" y="3594944"/>
            <a:ext cx="522466" cy="348406"/>
          </a:xfrm>
          <a:prstGeom prst="rect">
            <a:avLst/>
          </a:prstGeom>
        </p:spPr>
      </p:pic>
      <p:pic>
        <p:nvPicPr>
          <p:cNvPr id="103" name="Picture 32" descr="Sunday TODAY with Willie Geist - NBCUniversal Shop Merchandise">
            <a:extLst>
              <a:ext uri="{FF2B5EF4-FFF2-40B4-BE49-F238E27FC236}">
                <a16:creationId xmlns:a16="http://schemas.microsoft.com/office/drawing/2014/main" id="{7E04A9AB-F5BE-582F-D613-3A09DE383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3" b="34803"/>
          <a:stretch/>
        </p:blipFill>
        <p:spPr bwMode="auto">
          <a:xfrm>
            <a:off x="3976688" y="3797420"/>
            <a:ext cx="762173" cy="23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34">
            <a:extLst>
              <a:ext uri="{FF2B5EF4-FFF2-40B4-BE49-F238E27FC236}">
                <a16:creationId xmlns:a16="http://schemas.microsoft.com/office/drawing/2014/main" id="{921C65F5-C7DF-5932-D234-6BD9876EB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905" y="3665219"/>
            <a:ext cx="752475" cy="2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Footer Placeholder 4">
            <a:extLst>
              <a:ext uri="{FF2B5EF4-FFF2-40B4-BE49-F238E27FC236}">
                <a16:creationId xmlns:a16="http://schemas.microsoft.com/office/drawing/2014/main" id="{407E42ED-70FC-7506-06FF-532B1FBA0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Source: Based on NBCU’s in-house audience insights using 1P and 3P data; pulled as of 3.14.25, 12 month lookback, base P18+, HMID, based on index of target audience vs. baseline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pic>
        <p:nvPicPr>
          <p:cNvPr id="4" name="Picture 3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172C3FE4-004F-C7ED-D883-7F33BE90336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79" y="4982942"/>
            <a:ext cx="1639832" cy="922406"/>
          </a:xfrm>
          <a:prstGeom prst="rect">
            <a:avLst/>
          </a:prstGeom>
        </p:spPr>
      </p:pic>
      <p:pic>
        <p:nvPicPr>
          <p:cNvPr id="5" name="Picture 4" descr="A green and blue circles on a black background&#10;&#10;Description automatically generated">
            <a:extLst>
              <a:ext uri="{FF2B5EF4-FFF2-40B4-BE49-F238E27FC236}">
                <a16:creationId xmlns:a16="http://schemas.microsoft.com/office/drawing/2014/main" id="{3B993149-ECC3-5C93-0737-1ADF36A30434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t="28570" b="28666"/>
          <a:stretch/>
        </p:blipFill>
        <p:spPr>
          <a:xfrm>
            <a:off x="7465705" y="3431412"/>
            <a:ext cx="742205" cy="17853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F1B433E-F3A2-9343-5BA1-444D04778E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665070" y="3697144"/>
            <a:ext cx="343474" cy="340791"/>
          </a:xfrm>
          <a:prstGeom prst="rect">
            <a:avLst/>
          </a:prstGeom>
        </p:spPr>
      </p:pic>
      <p:pic>
        <p:nvPicPr>
          <p:cNvPr id="11" name="Picture 10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DCACB5F0-31E9-7155-2274-C2AC440DAD78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6870" t="9054" r="9869" b="17254"/>
          <a:stretch/>
        </p:blipFill>
        <p:spPr>
          <a:xfrm>
            <a:off x="9498661" y="5191874"/>
            <a:ext cx="612347" cy="455718"/>
          </a:xfrm>
          <a:prstGeom prst="rect">
            <a:avLst/>
          </a:prstGeom>
        </p:spPr>
      </p:pic>
      <p:pic>
        <p:nvPicPr>
          <p:cNvPr id="13" name="Picture 12" descr="A yellow anchor with blue text&#10;&#10;AI-generated content may be incorrect.">
            <a:extLst>
              <a:ext uri="{FF2B5EF4-FFF2-40B4-BE49-F238E27FC236}">
                <a16:creationId xmlns:a16="http://schemas.microsoft.com/office/drawing/2014/main" id="{838C0E43-FC05-18DF-62D0-7A23266F4D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722" y="5827711"/>
            <a:ext cx="1234376" cy="590593"/>
          </a:xfrm>
          <a:prstGeom prst="rect">
            <a:avLst/>
          </a:prstGeom>
        </p:spPr>
      </p:pic>
      <p:pic>
        <p:nvPicPr>
          <p:cNvPr id="15" name="Picture 1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29CD1D8-9AD3-0ACE-B2B7-B1429E4A54C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86" y="5926777"/>
            <a:ext cx="1133540" cy="435368"/>
          </a:xfrm>
          <a:prstGeom prst="rect">
            <a:avLst/>
          </a:prstGeom>
        </p:spPr>
      </p:pic>
      <p:pic>
        <p:nvPicPr>
          <p:cNvPr id="19" name="Picture 18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677F58C1-1C55-3ED7-485C-95865FD8A25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74" y="3563103"/>
            <a:ext cx="749137" cy="320532"/>
          </a:xfrm>
          <a:prstGeom prst="rect">
            <a:avLst/>
          </a:prstGeom>
        </p:spPr>
      </p:pic>
      <p:pic>
        <p:nvPicPr>
          <p:cNvPr id="24" name="Picture 23" descr="A logo with a rainbow colored bird&#10;&#10;AI-generated content may be incorrect.">
            <a:extLst>
              <a:ext uri="{FF2B5EF4-FFF2-40B4-BE49-F238E27FC236}">
                <a16:creationId xmlns:a16="http://schemas.microsoft.com/office/drawing/2014/main" id="{BD7D3CFC-8551-19AB-897E-1F6A9E9E635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55" y="4439537"/>
            <a:ext cx="577131" cy="45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024 NBCU Media Group">
  <a:themeElements>
    <a:clrScheme name="Custom 2">
      <a:dk1>
        <a:srgbClr val="000000"/>
      </a:dk1>
      <a:lt1>
        <a:srgbClr val="FFFFFF"/>
      </a:lt1>
      <a:dk2>
        <a:srgbClr val="BF005E"/>
      </a:dk2>
      <a:lt2>
        <a:srgbClr val="FF0000"/>
      </a:lt2>
      <a:accent1>
        <a:srgbClr val="499BFC"/>
      </a:accent1>
      <a:accent2>
        <a:srgbClr val="0A05CE"/>
      </a:accent2>
      <a:accent3>
        <a:srgbClr val="FF8D04"/>
      </a:accent3>
      <a:accent4>
        <a:srgbClr val="00772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NBCU 2022 - Fall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400" dirty="0">
            <a:solidFill>
              <a:srgbClr val="000000"/>
            </a:solidFill>
            <a:latin typeface="Grandview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BCU - 2023 Template">
    <a:dk1>
      <a:srgbClr val="000000"/>
    </a:dk1>
    <a:lt1>
      <a:srgbClr val="FFFFFF"/>
    </a:lt1>
    <a:dk2>
      <a:srgbClr val="444444"/>
    </a:dk2>
    <a:lt2>
      <a:srgbClr val="DDDDDD"/>
    </a:lt2>
    <a:accent1>
      <a:srgbClr val="E9B34B"/>
    </a:accent1>
    <a:accent2>
      <a:srgbClr val="DD8B3B"/>
    </a:accent2>
    <a:accent3>
      <a:srgbClr val="D5464B"/>
    </a:accent3>
    <a:accent4>
      <a:srgbClr val="A380C2"/>
    </a:accent4>
    <a:accent5>
      <a:srgbClr val="689FCA"/>
    </a:accent5>
    <a:accent6>
      <a:srgbClr val="0B797D"/>
    </a:accent6>
    <a:hlink>
      <a:srgbClr val="689FCA"/>
    </a:hlink>
    <a:folHlink>
      <a:srgbClr val="80699A"/>
    </a:folHlink>
  </a:clrScheme>
  <a:fontScheme name="NBCU 2022 - Fall">
    <a:majorFont>
      <a:latin typeface="Grandview"/>
      <a:ea typeface=""/>
      <a:cs typeface=""/>
    </a:majorFont>
    <a:minorFont>
      <a:latin typeface="Grandvie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STools xmlns="f7548469-b75f-43e1-ba10-4e5f7ff2902b">false</CSTools>
    <ClientDeck xmlns="f7548469-b75f-43e1-ba10-4e5f7ff2902b">false</ClientDeck>
    <OppHighlight xmlns="f7548469-b75f-43e1-ba10-4e5f7ff2902b">false</OppHighlight>
    <ThoughtLeadership xmlns="f7548469-b75f-43e1-ba10-4e5f7ff2902b">false</ThoughtLeadership>
    <lcf76f155ced4ddcb4097134ff3c332f xmlns="f7548469-b75f-43e1-ba10-4e5f7ff2902b">
      <Terms xmlns="http://schemas.microsoft.com/office/infopath/2007/PartnerControls"/>
    </lcf76f155ced4ddcb4097134ff3c332f>
    <Tile xmlns="f7548469-b75f-43e1-ba10-4e5f7ff2902b" xsi:nil="true"/>
    <TaxCatchAll xmlns="a00e0ea8-95bc-46b3-ba5f-41be711416e8" xsi:nil="true"/>
    <KeyWords xmlns="f7548469-b75f-43e1-ba10-4e5f7ff2902b" xsi:nil="true"/>
    <Category xmlns="f7548469-b75f-43e1-ba10-4e5f7ff29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DA08757218DE419ACCD14253F7FD3F" ma:contentTypeVersion="30" ma:contentTypeDescription="Create a new document." ma:contentTypeScope="" ma:versionID="1fd936413362e7b3517e5e4af058fae0">
  <xsd:schema xmlns:xsd="http://www.w3.org/2001/XMLSchema" xmlns:xs="http://www.w3.org/2001/XMLSchema" xmlns:p="http://schemas.microsoft.com/office/2006/metadata/properties" xmlns:ns2="f7548469-b75f-43e1-ba10-4e5f7ff2902b" xmlns:ns3="a00e0ea8-95bc-46b3-ba5f-41be711416e8" targetNamespace="http://schemas.microsoft.com/office/2006/metadata/properties" ma:root="true" ma:fieldsID="69b95fd9e70f18b8f2061ae5181a6f03" ns2:_="" ns3:_="">
    <xsd:import namespace="f7548469-b75f-43e1-ba10-4e5f7ff2902b"/>
    <xsd:import namespace="a00e0ea8-95bc-46b3-ba5f-41be711416e8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KeyWords" minOccurs="0"/>
                <xsd:element ref="ns2:ClientDeck" minOccurs="0"/>
                <xsd:element ref="ns2:OppHighlight" minOccurs="0"/>
                <xsd:element ref="ns2:Tile" minOccurs="0"/>
                <xsd:element ref="ns2:CSTools" minOccurs="0"/>
                <xsd:element ref="ns2:ThoughtLeadership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548469-b75f-43e1-ba10-4e5f7ff2902b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Category" ma:format="Dropdown" ma:internalName="Category">
      <xsd:simpleType>
        <xsd:restriction base="dms:Choice">
          <xsd:enumeration value="Alcohol"/>
          <xsd:enumeration value="Auto"/>
          <xsd:enumeration value="Beverage"/>
          <xsd:enumeration value="CPG"/>
          <xsd:enumeration value="Finance"/>
          <xsd:enumeration value="Insurance"/>
          <xsd:enumeration value="Luxury"/>
          <xsd:enumeration value="Pharma"/>
          <xsd:enumeration value="Restaurant"/>
          <xsd:enumeration value="Retail"/>
          <xsd:enumeration value="Travel"/>
          <xsd:enumeration value="Tech"/>
          <xsd:enumeration value="Telco"/>
          <xsd:enumeration value="Entertainment"/>
        </xsd:restriction>
      </xsd:simpleType>
    </xsd:element>
    <xsd:element name="KeyWords" ma:index="3" nillable="true" ma:displayName="Key Words" ma:format="Dropdown" ma:internalName="KeyWords" ma:readOnly="false">
      <xsd:simpleType>
        <xsd:restriction base="dms:Text">
          <xsd:maxLength value="255"/>
        </xsd:restriction>
      </xsd:simpleType>
    </xsd:element>
    <xsd:element name="ClientDeck" ma:index="4" nillable="true" ma:displayName="Client Deck" ma:default="0" ma:format="Dropdown" ma:internalName="ClientDeck" ma:readOnly="false">
      <xsd:simpleType>
        <xsd:restriction base="dms:Boolean"/>
      </xsd:simpleType>
    </xsd:element>
    <xsd:element name="OppHighlight" ma:index="5" nillable="true" ma:displayName="Opp Highlight" ma:default="0" ma:format="Dropdown" ma:internalName="OppHighlight" ma:readOnly="false">
      <xsd:simpleType>
        <xsd:restriction base="dms:Boolean"/>
      </xsd:simpleType>
    </xsd:element>
    <xsd:element name="Tile" ma:index="6" nillable="true" ma:displayName="Tile" ma:format="Dropdown" ma:internalName="Tile">
      <xsd:simpleType>
        <xsd:restriction base="dms:Choice">
          <xsd:enumeration value="Marketplace Intelligence"/>
          <xsd:enumeration value="Media Strategies"/>
          <xsd:enumeration value="Cultural Updates"/>
          <xsd:enumeration value="Content Strategies"/>
        </xsd:restriction>
      </xsd:simpleType>
    </xsd:element>
    <xsd:element name="CSTools" ma:index="7" nillable="true" ma:displayName="CS Tools" ma:default="0" ma:format="Dropdown" ma:internalName="CSTools" ma:readOnly="false">
      <xsd:simpleType>
        <xsd:restriction base="dms:Boolean"/>
      </xsd:simpleType>
    </xsd:element>
    <xsd:element name="ThoughtLeadership" ma:index="8" nillable="true" ma:displayName="Covid" ma:default="0" ma:format="Dropdown" ma:internalName="ThoughtLeadership" ma:readOnly="false">
      <xsd:simpleType>
        <xsd:restriction base="dms:Boolean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hidden="true" ma:internalName="MediaServiceKeyPoints" ma:readOnly="true">
      <xsd:simpleType>
        <xsd:restriction base="dms:Note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30a8953a-0f76-4065-aa02-9ef2a37d28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0e0ea8-95bc-46b3-ba5f-41be71141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9" nillable="true" ma:displayName="Taxonomy Catch All Column" ma:hidden="true" ma:list="{07fb8246-001f-43b5-ba47-abde290160e9}" ma:internalName="TaxCatchAll" ma:showField="CatchAllData" ma:web="a00e0ea8-95bc-46b3-ba5f-41be711416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C77C6B-969D-4A83-A72E-050B455CC8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540539-1136-4E4D-BC80-EE893FF830FC}">
  <ds:schemaRefs>
    <ds:schemaRef ds:uri="http://schemas.microsoft.com/office/2006/metadata/properties"/>
    <ds:schemaRef ds:uri="http://schemas.microsoft.com/office/infopath/2007/PartnerControls"/>
    <ds:schemaRef ds:uri="f7548469-b75f-43e1-ba10-4e5f7ff2902b"/>
    <ds:schemaRef ds:uri="a00e0ea8-95bc-46b3-ba5f-41be711416e8"/>
  </ds:schemaRefs>
</ds:datastoreItem>
</file>

<file path=customXml/itemProps3.xml><?xml version="1.0" encoding="utf-8"?>
<ds:datastoreItem xmlns:ds="http://schemas.openxmlformats.org/officeDocument/2006/customXml" ds:itemID="{098CC089-87E3-4DBA-AA6D-5A027494A9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548469-b75f-43e1-ba10-4e5f7ff2902b"/>
    <ds:schemaRef ds:uri="a00e0ea8-95bc-46b3-ba5f-41be711416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1399</Words>
  <Application>Microsoft Office PowerPoint</Application>
  <PresentationFormat>Widescreen</PresentationFormat>
  <Paragraphs>133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2024 NBCU Media Group</vt:lpstr>
      <vt:lpstr>PowerPoint Presentation</vt:lpstr>
      <vt:lpstr>Today’s B2B decision-making process has grown more complex  necessitating new sales &amp; marketing strategies </vt:lpstr>
      <vt:lpstr>PowerPoint Presentation</vt:lpstr>
      <vt:lpstr>Today’s business leaders are younger and more diverse –  B2B marketing must evolve accordingly to effectively reach them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Data-driven,  audience strategies have already maximized reach &amp; impact for our B2B partners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Capturing the Attention of Today's Business Audiences</dc:title>
  <dc:creator>Lee1, Nicole (NBCUniversal)</dc:creator>
  <cp:lastModifiedBy>Lee1, Nicole (NBCUniversal)</cp:lastModifiedBy>
  <cp:revision>3</cp:revision>
  <dcterms:created xsi:type="dcterms:W3CDTF">2025-12-10T16:13:54Z</dcterms:created>
  <dcterms:modified xsi:type="dcterms:W3CDTF">2026-04-14T20:22:28Z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0x01010023DA08757218DE419ACCD14253F7FD3F</vt:lpwstr>
  </property>
  <property fmtid="{D5CDD505-2E9C-101B-9397-08002B2CF9AE}" pid="3" name="MediaServiceImageTags">
    <vt:lpwstr/>
  </property>
</Properties>
</file>